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54"/>
  </p:notesMasterIdLst>
  <p:sldIdLst>
    <p:sldId id="257" r:id="rId2"/>
    <p:sldId id="256" r:id="rId3"/>
    <p:sldId id="259" r:id="rId4"/>
    <p:sldId id="260" r:id="rId5"/>
    <p:sldId id="264" r:id="rId6"/>
    <p:sldId id="261" r:id="rId7"/>
    <p:sldId id="258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3" r:id="rId16"/>
    <p:sldId id="274" r:id="rId17"/>
    <p:sldId id="275" r:id="rId18"/>
    <p:sldId id="276" r:id="rId19"/>
    <p:sldId id="270" r:id="rId20"/>
    <p:sldId id="271" r:id="rId21"/>
    <p:sldId id="272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  <p:sldId id="297" r:id="rId32"/>
    <p:sldId id="298" r:id="rId33"/>
    <p:sldId id="299" r:id="rId34"/>
    <p:sldId id="300" r:id="rId35"/>
    <p:sldId id="301" r:id="rId36"/>
    <p:sldId id="302" r:id="rId37"/>
    <p:sldId id="303" r:id="rId38"/>
    <p:sldId id="304" r:id="rId39"/>
    <p:sldId id="305" r:id="rId40"/>
    <p:sldId id="306" r:id="rId41"/>
    <p:sldId id="307" r:id="rId42"/>
    <p:sldId id="308" r:id="rId43"/>
    <p:sldId id="309" r:id="rId44"/>
    <p:sldId id="310" r:id="rId45"/>
    <p:sldId id="311" r:id="rId46"/>
    <p:sldId id="312" r:id="rId47"/>
    <p:sldId id="317" r:id="rId48"/>
    <p:sldId id="313" r:id="rId49"/>
    <p:sldId id="314" r:id="rId50"/>
    <p:sldId id="315" r:id="rId51"/>
    <p:sldId id="316" r:id="rId52"/>
    <p:sldId id="278" r:id="rId53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-16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4CC317-9A57-4A95-9644-6F1A6F93F9F8}" type="datetimeFigureOut">
              <a:rPr lang="tr-TR" smtClean="0"/>
              <a:pPr/>
              <a:t>27.3.2015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9790F-C1B1-473A-9FD3-B34E2C4610EF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16368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9790F-C1B1-473A-9FD3-B34E2C4610EF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6555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1CCF-3979-4648-A08D-05EBFFFCEC0E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32431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451B1-87C2-4299-8E44-B4443CC7E9A6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46432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FBBC-0275-47E8-9375-C241C40C47B3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83675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B56A1-2B8F-4F10-ADD4-0F7CD8DB6838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72607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029A5-0879-4ACC-B2B5-76C4FC029F20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05096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501A6-D4F7-42EA-9F2C-0F32DA116366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81357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65341-96E2-4D04-9318-5D5D50B60277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932925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98DF1-962B-48F7-9D9F-1905B4F9CF82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138239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5024-C6BC-4331-BFD9-DDF6AD9C5A0D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1319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BEEEE-00BC-44BE-AB7E-759185D82BCE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47105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05BDE-5744-4CA7-866C-4281F04EAAF6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657726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24E3D-C6FD-4D67-A6C0-11D99730DB2F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014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5ED-A3FD-443D-B05C-9EF5048E1833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076465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07A85-38BD-4424-830B-5CA23487FD2F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6634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0553A-42C3-4378-AD7F-A7CFACB86F40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503218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384C5-9192-492D-A5C5-1DF7A6F42BFA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8078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861C-13E3-49A2-8838-B61C04600E87}" type="datetime1">
              <a:rPr lang="tr-TR" smtClean="0"/>
              <a:pPr/>
              <a:t>27.3.2015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AD05C5A2-25FA-407E-AC33-D55686338853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417081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dyned.eba.gov.tr/EBA_Dyned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okulistik.com/teacher/topic.php?cmd=tree&amp;cid=27&amp;gid=7" TargetMode="External"/><Relationship Id="rId3" Type="http://schemas.openxmlformats.org/officeDocument/2006/relationships/hyperlink" Target="http://martiinteraktif.com/tahta.php?kId=336&amp;bas=4&amp;bit=7" TargetMode="External"/><Relationship Id="rId7" Type="http://schemas.openxmlformats.org/officeDocument/2006/relationships/hyperlink" Target="http://cozuminteraktif.com/uyepanel.php?snId=8" TargetMode="External"/><Relationship Id="rId2" Type="http://schemas.openxmlformats.org/officeDocument/2006/relationships/hyperlink" Target="http://tr.englishcentral.com/vocabular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jital.eksenyayinlari.com/Pages/Education/Books.aspx" TargetMode="External"/><Relationship Id="rId11" Type="http://schemas.openxmlformats.org/officeDocument/2006/relationships/image" Target="../media/image42.png"/><Relationship Id="rId5" Type="http://schemas.openxmlformats.org/officeDocument/2006/relationships/hyperlink" Target="http://www.akilliogretimsistemi.com/soru-bankasi/6-sinif/kazanimli-ingilizce/" TargetMode="External"/><Relationship Id="rId10" Type="http://schemas.openxmlformats.org/officeDocument/2006/relationships/hyperlink" Target="http://learnenglish.britishcouncil.org/en/english-grammar/pronouns/personal-pronouns" TargetMode="External"/><Relationship Id="rId4" Type="http://schemas.openxmlformats.org/officeDocument/2006/relationships/hyperlink" Target="http://app.futurino.com/teacher/futurino_deneme_examinations/teog" TargetMode="External"/><Relationship Id="rId9" Type="http://schemas.openxmlformats.org/officeDocument/2006/relationships/hyperlink" Target="http://www.acikvitaminegitim.com/proxy/MSTeacherPlayer_v0.0.174/index.html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415040" y="1522910"/>
            <a:ext cx="8915399" cy="2960914"/>
          </a:xfrm>
        </p:spPr>
        <p:txBody>
          <a:bodyPr>
            <a:normAutofit fontScale="90000"/>
          </a:bodyPr>
          <a:lstStyle/>
          <a:p>
            <a:r>
              <a:rPr lang="tr-TR" sz="8800" dirty="0" smtClean="0"/>
              <a:t/>
            </a:r>
            <a:br>
              <a:rPr lang="tr-TR" sz="8800" dirty="0" smtClean="0"/>
            </a:br>
            <a:r>
              <a:rPr lang="tr-TR" sz="8800" dirty="0"/>
              <a:t/>
            </a:r>
            <a:br>
              <a:rPr lang="tr-TR" sz="8800" dirty="0"/>
            </a:br>
            <a:r>
              <a:rPr lang="tr-TR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DYNED NEDİR,</a:t>
            </a:r>
            <a:br>
              <a:rPr lang="tr-TR" sz="8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sz="8800" dirty="0" smtClean="0">
                <a:latin typeface="Arial" panose="020B0604020202020204" pitchFamily="34" charset="0"/>
                <a:cs typeface="Arial" panose="020B0604020202020204" pitchFamily="34" charset="0"/>
              </a:rPr>
              <a:t>NASIL KURULUR?</a:t>
            </a:r>
            <a:br>
              <a:rPr lang="tr-TR" sz="8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tr-TR" sz="8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8972" y="3705224"/>
            <a:ext cx="2002970" cy="202800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944" y="3705224"/>
            <a:ext cx="2406537" cy="2406537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802739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30085" y="228599"/>
            <a:ext cx="10776857" cy="311704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Etkili </a:t>
            </a:r>
            <a:r>
              <a:rPr lang="tr-TR" dirty="0"/>
              <a:t>tekrar ve </a:t>
            </a:r>
            <a:r>
              <a:rPr lang="tr-TR" dirty="0" smtClean="0"/>
              <a:t>pratik </a:t>
            </a:r>
            <a:r>
              <a:rPr lang="tr-TR" dirty="0"/>
              <a:t>yapmak </a:t>
            </a:r>
            <a:r>
              <a:rPr lang="tr-TR" dirty="0" smtClean="0"/>
              <a:t>dil</a:t>
            </a:r>
            <a:br>
              <a:rPr lang="tr-TR" dirty="0" smtClean="0"/>
            </a:br>
            <a:r>
              <a:rPr lang="tr-TR" dirty="0" smtClean="0"/>
              <a:t>eğitiminin </a:t>
            </a:r>
            <a:r>
              <a:rPr lang="tr-TR" dirty="0"/>
              <a:t>en önemli parçalarıdır</a:t>
            </a:r>
            <a:r>
              <a:rPr lang="tr-TR" dirty="0" smtClean="0"/>
              <a:t>. </a:t>
            </a:r>
            <a:r>
              <a:rPr lang="tr-TR" dirty="0" err="1"/>
              <a:t>DynEd</a:t>
            </a:r>
            <a:r>
              <a:rPr lang="tr-TR" dirty="0"/>
              <a:t> sınıf içinde ve </a:t>
            </a:r>
            <a:r>
              <a:rPr lang="tr-TR" dirty="0" smtClean="0"/>
              <a:t>aynı </a:t>
            </a:r>
            <a:r>
              <a:rPr lang="tr-TR" dirty="0"/>
              <a:t>zamanda </a:t>
            </a:r>
            <a:r>
              <a:rPr lang="tr-TR" dirty="0" smtClean="0"/>
              <a:t>sınıf </a:t>
            </a:r>
            <a:r>
              <a:rPr lang="tr-TR" dirty="0"/>
              <a:t>dışında bu </a:t>
            </a:r>
            <a:r>
              <a:rPr lang="tr-TR" dirty="0" smtClean="0"/>
              <a:t>pratiğin </a:t>
            </a:r>
            <a:r>
              <a:rPr lang="tr-TR" dirty="0"/>
              <a:t>yapılmasını sağlar, kontrol eder ve yönlendirir.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49" y="3541583"/>
            <a:ext cx="4697730" cy="3414389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3565145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99067" y="624109"/>
            <a:ext cx="11057466" cy="3926119"/>
          </a:xfrm>
        </p:spPr>
        <p:txBody>
          <a:bodyPr>
            <a:normAutofit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5400" b="1" dirty="0" err="1">
                <a:solidFill>
                  <a:srgbClr val="FF0000"/>
                </a:solidFill>
              </a:rPr>
              <a:t>DynEd</a:t>
            </a:r>
            <a:r>
              <a:rPr lang="tr-TR" sz="5400" b="1" dirty="0">
                <a:solidFill>
                  <a:srgbClr val="FF0000"/>
                </a:solidFill>
              </a:rPr>
              <a:t> Eğitim Yazılımlarının DVD Üzerinden Bilgisayara Kurulumu</a:t>
            </a:r>
            <a:r>
              <a:rPr lang="tr-TR" b="1" dirty="0"/>
              <a:t> </a:t>
            </a: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027" y="3108552"/>
            <a:ext cx="2656115" cy="2689316"/>
          </a:xfrm>
          <a:prstGeom prst="rect">
            <a:avLst/>
          </a:prstGeo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773289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678719"/>
          </a:xfrm>
        </p:spPr>
        <p:txBody>
          <a:bodyPr>
            <a:normAutofit/>
          </a:bodyPr>
          <a:lstStyle/>
          <a:p>
            <a:r>
              <a:rPr lang="tr-TR" b="1" dirty="0" smtClean="0"/>
              <a:t>“</a:t>
            </a:r>
            <a:r>
              <a:rPr lang="tr-TR" b="1" dirty="0" err="1"/>
              <a:t>DynEd</a:t>
            </a:r>
            <a:r>
              <a:rPr lang="tr-TR" b="1" dirty="0"/>
              <a:t> Kurulum </a:t>
            </a:r>
            <a:r>
              <a:rPr lang="tr-TR" b="1" dirty="0" err="1"/>
              <a:t>DVD”</a:t>
            </a:r>
            <a:r>
              <a:rPr lang="tr-TR" dirty="0" err="1"/>
              <a:t>sini</a:t>
            </a:r>
            <a:r>
              <a:rPr lang="tr-TR" dirty="0"/>
              <a:t> </a:t>
            </a:r>
            <a:r>
              <a:rPr lang="tr-TR" dirty="0" smtClean="0"/>
              <a:t>bilgisayarınıza </a:t>
            </a:r>
            <a:r>
              <a:rPr lang="tr-TR" dirty="0"/>
              <a:t>takın ve </a:t>
            </a:r>
            <a:r>
              <a:rPr lang="tr-TR" dirty="0" smtClean="0"/>
              <a:t>alttaki </a:t>
            </a:r>
            <a:r>
              <a:rPr lang="tr-TR" dirty="0"/>
              <a:t>ekranın gözükmesini bekleyin. </a:t>
            </a: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889" y="2488066"/>
            <a:ext cx="3752850" cy="3514725"/>
          </a:xfrm>
          <a:prstGeom prst="rect">
            <a:avLst/>
          </a:prstGeom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39005400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4405090"/>
          </a:xfrm>
        </p:spPr>
        <p:txBody>
          <a:bodyPr/>
          <a:lstStyle/>
          <a:p>
            <a:r>
              <a:rPr lang="tr-TR" b="1" dirty="0" smtClean="0"/>
              <a:t>“</a:t>
            </a:r>
            <a:r>
              <a:rPr lang="tr-TR" b="1" dirty="0"/>
              <a:t>Setup.exe çalıştır” </a:t>
            </a:r>
            <a:r>
              <a:rPr lang="tr-TR" dirty="0"/>
              <a:t>bölümünü tıklayarak alttaki ekrana ulaşabilirsiniz. </a:t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464" y="1952802"/>
            <a:ext cx="6867277" cy="4905198"/>
          </a:xfrm>
          <a:prstGeom prst="rect">
            <a:avLst/>
          </a:prstGeom>
        </p:spPr>
      </p:pic>
      <p:sp>
        <p:nvSpPr>
          <p:cNvPr id="5" name="Metin kutusu 4"/>
          <p:cNvSpPr txBox="1"/>
          <p:nvPr/>
        </p:nvSpPr>
        <p:spPr>
          <a:xfrm rot="10800000" flipH="1" flipV="1">
            <a:off x="9167947" y="2840878"/>
            <a:ext cx="2336665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Yandaki ekranda bulunan </a:t>
            </a:r>
            <a:r>
              <a:rPr lang="tr-TR" b="1" dirty="0"/>
              <a:t>Kur </a:t>
            </a:r>
            <a:r>
              <a:rPr lang="tr-TR" dirty="0"/>
              <a:t>düğmesini tıklayarak, yazılımın kurulumunu başlatın. </a:t>
            </a:r>
          </a:p>
          <a:p>
            <a:r>
              <a:rPr lang="tr-TR" dirty="0"/>
              <a:t>	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0521214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Daha </a:t>
            </a:r>
            <a:r>
              <a:rPr lang="tr-TR" dirty="0"/>
              <a:t>sonra karşınıza gelen ekranlarda gerekli bölümleri onaylayarak devam edin. </a:t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709" y="1947511"/>
            <a:ext cx="6496805" cy="4617481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33025764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111"/>
            <a:ext cx="12192000" cy="6888111"/>
          </a:xfr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509430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2" y="0"/>
            <a:ext cx="6966857" cy="355962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373" y="3559629"/>
            <a:ext cx="6966856" cy="3298371"/>
          </a:xfrm>
          <a:prstGeom prst="rect">
            <a:avLst/>
          </a:prstGeom>
        </p:spPr>
      </p:pic>
      <p:sp>
        <p:nvSpPr>
          <p:cNvPr id="7" name="Aşağı Ok 6"/>
          <p:cNvSpPr/>
          <p:nvPr/>
        </p:nvSpPr>
        <p:spPr>
          <a:xfrm>
            <a:off x="7260771" y="2786743"/>
            <a:ext cx="315686" cy="435428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7652657" y="5998029"/>
            <a:ext cx="337457" cy="4789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8428849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977" y="0"/>
            <a:ext cx="4905375" cy="376237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503" y="3105150"/>
            <a:ext cx="4886325" cy="3752850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9802539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85" y="814736"/>
            <a:ext cx="6719661" cy="506876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15" y="1979725"/>
            <a:ext cx="2819400" cy="1914525"/>
          </a:xfrm>
          <a:prstGeom prst="rect">
            <a:avLst/>
          </a:prstGeom>
        </p:spPr>
      </p:pic>
      <p:sp>
        <p:nvSpPr>
          <p:cNvPr id="6" name="Yukarı Ok 5"/>
          <p:cNvSpPr/>
          <p:nvPr/>
        </p:nvSpPr>
        <p:spPr>
          <a:xfrm>
            <a:off x="8675914" y="5595256"/>
            <a:ext cx="337457" cy="729343"/>
          </a:xfrm>
          <a:prstGeom prst="upArrow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231206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54462" y="515825"/>
            <a:ext cx="8911687" cy="1517511"/>
          </a:xfrm>
        </p:spPr>
        <p:txBody>
          <a:bodyPr>
            <a:normAutofit fontScale="90000"/>
          </a:bodyPr>
          <a:lstStyle/>
          <a:p>
            <a:r>
              <a:rPr lang="tr-TR" dirty="0" err="1" smtClean="0"/>
              <a:t>DynEd</a:t>
            </a:r>
            <a:r>
              <a:rPr lang="tr-TR" dirty="0" smtClean="0"/>
              <a:t> </a:t>
            </a:r>
            <a:r>
              <a:rPr lang="tr-TR" dirty="0"/>
              <a:t>yazılımını yüklediğiniz sırada daha yeni bir sürüm varsa </a:t>
            </a:r>
            <a:r>
              <a:rPr lang="tr-TR" dirty="0" smtClean="0"/>
              <a:t>alttaki </a:t>
            </a:r>
            <a:r>
              <a:rPr lang="tr-TR" dirty="0"/>
              <a:t>ekran görüntülenecektir. </a:t>
            </a:r>
            <a:br>
              <a:rPr lang="tr-TR" dirty="0"/>
            </a:br>
            <a:r>
              <a:rPr lang="tr-TR" dirty="0"/>
              <a:t/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733" y="2194780"/>
            <a:ext cx="6558919" cy="4663220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8313820" y="3399394"/>
            <a:ext cx="3453064" cy="131698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 Bu durumda </a:t>
            </a:r>
            <a:r>
              <a:rPr lang="tr-TR" dirty="0" err="1" smtClean="0"/>
              <a:t>DynEd’in</a:t>
            </a:r>
            <a:r>
              <a:rPr lang="tr-TR" dirty="0" smtClean="0"/>
              <a:t> en yeni sürümünü yüklemek için </a:t>
            </a:r>
            <a:r>
              <a:rPr lang="tr-TR" b="1" dirty="0" smtClean="0"/>
              <a:t>Evet </a:t>
            </a:r>
            <a:r>
              <a:rPr lang="tr-TR" dirty="0" smtClean="0"/>
              <a:t>düğmesini tıklayın. </a:t>
            </a:r>
            <a:br>
              <a:rPr lang="tr-TR" dirty="0" smtClean="0"/>
            </a:br>
            <a:r>
              <a:rPr lang="tr-TR" dirty="0" smtClean="0"/>
              <a:t>	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1712414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ctrTitle"/>
          </p:nvPr>
        </p:nvSpPr>
        <p:spPr>
          <a:xfrm>
            <a:off x="1862666" y="270933"/>
            <a:ext cx="9990667" cy="60452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>DYNED</a:t>
            </a:r>
            <a:r>
              <a:rPr lang="tr-TR" dirty="0"/>
              <a:t/>
            </a:r>
            <a:br>
              <a:rPr lang="tr-TR" dirty="0"/>
            </a:br>
            <a:r>
              <a:rPr lang="tr-TR" dirty="0" err="1" smtClean="0">
                <a:solidFill>
                  <a:srgbClr val="FF0000"/>
                </a:solidFill>
              </a:rPr>
              <a:t>Dyn</a:t>
            </a:r>
            <a:r>
              <a:rPr lang="tr-TR" dirty="0" err="1" smtClean="0"/>
              <a:t>amic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>
                <a:solidFill>
                  <a:srgbClr val="FF0000"/>
                </a:solidFill>
              </a:rPr>
              <a:t>Ed</a:t>
            </a:r>
            <a:r>
              <a:rPr lang="tr-TR" dirty="0" err="1" smtClean="0"/>
              <a:t>ucation</a:t>
            </a:r>
            <a:r>
              <a:rPr lang="tr-TR" dirty="0" smtClean="0"/>
              <a:t> </a:t>
            </a:r>
            <a:r>
              <a:rPr lang="tr-TR" dirty="0"/>
              <a:t>(Dinamik ve Eğitim) kelimelerinin bir araya getirilerek yazılmasından oluşmakta ve Dinamik Eğitim anlamına </a:t>
            </a:r>
            <a:r>
              <a:rPr lang="tr-TR" dirty="0" smtClean="0"/>
              <a:t>gelen İngilizce Dil Eğitim sistemidir.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24415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60173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Kurduğunuz </a:t>
            </a:r>
            <a:r>
              <a:rPr lang="tr-TR" dirty="0"/>
              <a:t>yazılımların daha yeni sürümleri varsa bu yazılımlar sol taraflarında </a:t>
            </a:r>
            <a:r>
              <a:rPr lang="tr-TR" b="1" dirty="0"/>
              <a:t>(***) </a:t>
            </a:r>
            <a:r>
              <a:rPr lang="tr-TR" dirty="0"/>
              <a:t>işaretleri ile belirtilecektir. </a:t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560" y="2410326"/>
            <a:ext cx="5450580" cy="4447674"/>
          </a:xfrm>
        </p:spPr>
      </p:pic>
      <p:sp>
        <p:nvSpPr>
          <p:cNvPr id="5" name="Unvan 1"/>
          <p:cNvSpPr txBox="1">
            <a:spLocks/>
          </p:cNvSpPr>
          <p:nvPr/>
        </p:nvSpPr>
        <p:spPr>
          <a:xfrm>
            <a:off x="8049127" y="3495646"/>
            <a:ext cx="3561348" cy="22313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tr-TR" dirty="0"/>
          </a:p>
          <a:p>
            <a:endParaRPr lang="tr-TR" dirty="0"/>
          </a:p>
          <a:p>
            <a:r>
              <a:rPr lang="tr-TR" dirty="0"/>
              <a:t>Bu şekilde bütün yazılımları güncellediğinizde kurulumunuz tamamlanmış olacaktır. </a:t>
            </a:r>
          </a:p>
          <a:p>
            <a:r>
              <a:rPr lang="tr-TR" dirty="0"/>
              <a:t>	</a:t>
            </a:r>
          </a:p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	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6298092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Kurulumun </a:t>
            </a:r>
            <a:r>
              <a:rPr lang="tr-TR" dirty="0"/>
              <a:t>tamamlanması ile birlikte bilgisayarınızın masaüstüne </a:t>
            </a:r>
            <a:r>
              <a:rPr lang="tr-TR" b="1" dirty="0"/>
              <a:t>“</a:t>
            </a:r>
            <a:r>
              <a:rPr lang="tr-TR" b="1" dirty="0" err="1"/>
              <a:t>DynEd</a:t>
            </a:r>
            <a:r>
              <a:rPr lang="tr-TR" b="1" dirty="0"/>
              <a:t> </a:t>
            </a:r>
            <a:r>
              <a:rPr lang="tr-TR" b="1" dirty="0" err="1" smtClean="0"/>
              <a:t>Courseware</a:t>
            </a:r>
            <a:r>
              <a:rPr lang="tr-TR" b="1" dirty="0" smtClean="0"/>
              <a:t> ve </a:t>
            </a:r>
            <a:r>
              <a:rPr lang="tr-TR" b="1" dirty="0" err="1" smtClean="0"/>
              <a:t>Records</a:t>
            </a:r>
            <a:r>
              <a:rPr lang="tr-TR" b="1" dirty="0" smtClean="0"/>
              <a:t> Manager” </a:t>
            </a:r>
            <a:r>
              <a:rPr lang="tr-TR" dirty="0" err="1"/>
              <a:t>kısayol</a:t>
            </a:r>
            <a:r>
              <a:rPr lang="tr-TR" dirty="0"/>
              <a:t> </a:t>
            </a:r>
            <a:r>
              <a:rPr lang="tr-TR" dirty="0" smtClean="0"/>
              <a:t>simgeleri </a:t>
            </a:r>
            <a:r>
              <a:rPr lang="tr-TR" dirty="0"/>
              <a:t>kopyalanmış olacaktır. </a:t>
            </a:r>
            <a:br>
              <a:rPr lang="tr-TR" dirty="0"/>
            </a:br>
            <a:r>
              <a:rPr lang="tr-TR" dirty="0"/>
              <a:t>	</a:t>
            </a:r>
            <a:br>
              <a:rPr lang="tr-TR" dirty="0"/>
            </a:br>
            <a:endParaRPr lang="tr-TR" dirty="0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42" y="2957260"/>
            <a:ext cx="1502526" cy="3529097"/>
          </a:xfrm>
          <a:solidFill>
            <a:schemeClr val="bg2">
              <a:lumMod val="90000"/>
            </a:schemeClr>
          </a:solidFill>
        </p:spPr>
      </p:pic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6839844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tx1"/>
                </a:solidFill>
              </a:rPr>
              <a:t>EBA DYNED  BİLGİ GÜNCELLEME EKRANI</a:t>
            </a:r>
            <a:endParaRPr lang="tr-TR" sz="3200" b="1" dirty="0">
              <a:solidFill>
                <a:schemeClr val="tx1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219200" y="1357298"/>
            <a:ext cx="10363200" cy="642942"/>
          </a:xfrm>
        </p:spPr>
        <p:txBody>
          <a:bodyPr>
            <a:normAutofit/>
          </a:bodyPr>
          <a:lstStyle/>
          <a:p>
            <a:r>
              <a:rPr lang="tr-TR" sz="3200" dirty="0" smtClean="0">
                <a:solidFill>
                  <a:srgbClr val="FF0000"/>
                </a:solidFill>
                <a:latin typeface="Berlin Sans FB Demi" pitchFamily="34" charset="0"/>
                <a:hlinkClick r:id="rId2"/>
              </a:rPr>
              <a:t>http://dyned.eba.gov.tr/EBA_Dyned/</a:t>
            </a:r>
            <a:endParaRPr lang="tr-TR" sz="3200" dirty="0">
              <a:solidFill>
                <a:srgbClr val="FF0000"/>
              </a:solidFill>
              <a:latin typeface="Berlin Sans FB Demi" pitchFamily="34" charset="0"/>
            </a:endParaRPr>
          </a:p>
        </p:txBody>
      </p:sp>
      <p:pic>
        <p:nvPicPr>
          <p:cNvPr id="4" name="3 Resim"/>
          <p:cNvPicPr/>
          <p:nvPr/>
        </p:nvPicPr>
        <p:blipFill>
          <a:blip r:embed="rId3" cstate="print"/>
          <a:srcRect t="2702" r="978" b="6880"/>
          <a:stretch>
            <a:fillRect/>
          </a:stretch>
        </p:blipFill>
        <p:spPr bwMode="auto">
          <a:xfrm>
            <a:off x="0" y="1928802"/>
            <a:ext cx="12192000" cy="4929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5 İçerik Yer Tutucusu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2676" t="12308" r="51599" b="5658"/>
          <a:stretch>
            <a:fillRect/>
          </a:stretch>
        </p:blipFill>
        <p:spPr>
          <a:xfrm>
            <a:off x="1" y="214290"/>
            <a:ext cx="11906289" cy="6500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274638"/>
            <a:ext cx="10363200" cy="368280"/>
          </a:xfrm>
        </p:spPr>
        <p:txBody>
          <a:bodyPr>
            <a:normAutofit fontScale="90000"/>
          </a:bodyPr>
          <a:lstStyle/>
          <a:p>
            <a:endParaRPr lang="tr-TR" dirty="0"/>
          </a:p>
        </p:txBody>
      </p:sp>
      <p:pic>
        <p:nvPicPr>
          <p:cNvPr id="6" name="5 İçerik Yer Tutucusu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495" t="10883" r="52017" b="7647"/>
          <a:stretch>
            <a:fillRect/>
          </a:stretch>
        </p:blipFill>
        <p:spPr>
          <a:xfrm>
            <a:off x="476211" y="285728"/>
            <a:ext cx="11334829" cy="5734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4297" t="9412" r="53228" b="11323"/>
          <a:stretch>
            <a:fillRect/>
          </a:stretch>
        </p:blipFill>
        <p:spPr bwMode="auto">
          <a:xfrm>
            <a:off x="0" y="214289"/>
            <a:ext cx="12192000" cy="63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/>
          <p:cNvPicPr>
            <a:picLocks noGrp="1"/>
          </p:cNvPicPr>
          <p:nvPr>
            <p:ph sz="quarter" idx="1"/>
          </p:nvPr>
        </p:nvPicPr>
        <p:blipFill>
          <a:blip r:embed="rId2" cstate="print"/>
          <a:srcRect l="3473" t="11771" r="52449" b="6453"/>
          <a:stretch>
            <a:fillRect/>
          </a:stretch>
        </p:blipFill>
        <p:spPr bwMode="auto">
          <a:xfrm>
            <a:off x="-285795" y="0"/>
            <a:ext cx="124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3.ADIM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31" y="0"/>
            <a:ext cx="8858269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0" y="2828836"/>
            <a:ext cx="342898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Sınıfa Kaydol yazısının altında açılan “</a:t>
            </a:r>
            <a:r>
              <a:rPr lang="tr-TR" b="1" dirty="0" smtClean="0">
                <a:solidFill>
                  <a:srgbClr val="FF0000"/>
                </a:solidFill>
              </a:rPr>
              <a:t>SINIFLAR</a:t>
            </a:r>
            <a:r>
              <a:rPr lang="tr-TR" b="1" dirty="0" smtClean="0"/>
              <a:t>” yazısına tıklıyoruz ve dersine girdiğimiz sınıfları işaretliyoruz.  Ardından “</a:t>
            </a:r>
            <a:r>
              <a:rPr lang="tr-TR" b="1" dirty="0" smtClean="0">
                <a:solidFill>
                  <a:srgbClr val="FF0000"/>
                </a:solidFill>
              </a:rPr>
              <a:t>Kaydet</a:t>
            </a:r>
            <a:r>
              <a:rPr lang="tr-TR" b="1" dirty="0" smtClean="0"/>
              <a:t>” butonunu tıklıyoruz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396982" y="1407880"/>
            <a:ext cx="8911687" cy="3915234"/>
          </a:xfrm>
        </p:spPr>
        <p:txBody>
          <a:bodyPr>
            <a:noAutofit/>
          </a:bodyPr>
          <a:lstStyle/>
          <a:p>
            <a:r>
              <a:rPr lang="tr-TR" sz="4800" dirty="0"/>
              <a:t>İngilizce dil eğitiminde uzmanlaşmış olan </a:t>
            </a:r>
            <a:r>
              <a:rPr lang="tr-TR" sz="4800" dirty="0" err="1"/>
              <a:t>DynEd</a:t>
            </a:r>
            <a:r>
              <a:rPr lang="tr-TR" sz="4800" dirty="0"/>
              <a:t>, teknolojiyi en etkin biçimde kullanan bir tasarım ürünüdür. 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884280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2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0435" y="0"/>
            <a:ext cx="8931565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476211" y="1500175"/>
            <a:ext cx="25717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/>
              <a:t>Dersine girdiğimiz sınıf-şubelerin her biri için ayrı ayrı “Sınıfımdaki Öğrencileri Güncelle”  sekmesinde yer alan sınıfları seçerek  “</a:t>
            </a:r>
            <a:r>
              <a:rPr lang="tr-TR" b="1" dirty="0" smtClean="0">
                <a:solidFill>
                  <a:srgbClr val="FF0000"/>
                </a:solidFill>
              </a:rPr>
              <a:t>Güncelle</a:t>
            </a:r>
            <a:r>
              <a:rPr lang="tr-TR" b="1" dirty="0" smtClean="0"/>
              <a:t>” butonuna tıklıyoruz.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219200" y="857232"/>
            <a:ext cx="10363200" cy="5162568"/>
          </a:xfrm>
        </p:spPr>
        <p:txBody>
          <a:bodyPr/>
          <a:lstStyle/>
          <a:p>
            <a:r>
              <a:rPr lang="tr-TR" dirty="0" smtClean="0"/>
              <a:t>Açılacak olan ekranda bizden istenecek olan </a:t>
            </a:r>
            <a:r>
              <a:rPr lang="tr-TR" b="1" dirty="0" smtClean="0">
                <a:solidFill>
                  <a:srgbClr val="FF0000"/>
                </a:solidFill>
              </a:rPr>
              <a:t>oturum açma kimliğinizi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şifrenizi</a:t>
            </a:r>
            <a:r>
              <a:rPr lang="tr-TR" dirty="0" smtClean="0"/>
              <a:t> hatırlayınız</a:t>
            </a:r>
            <a:endParaRPr lang="tr-T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15" y="2571744"/>
            <a:ext cx="10001320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Metin kutusu"/>
          <p:cNvSpPr txBox="1"/>
          <p:nvPr/>
        </p:nvSpPr>
        <p:spPr>
          <a:xfrm>
            <a:off x="6000750" y="4071944"/>
            <a:ext cx="4762533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err="1" smtClean="0"/>
              <a:t>Eba</a:t>
            </a:r>
            <a:r>
              <a:rPr lang="tr-TR" dirty="0" smtClean="0"/>
              <a:t> </a:t>
            </a:r>
            <a:r>
              <a:rPr lang="tr-TR" dirty="0" err="1" smtClean="0"/>
              <a:t>DynEd</a:t>
            </a:r>
            <a:r>
              <a:rPr lang="tr-TR" dirty="0" smtClean="0"/>
              <a:t> kullanıcı bilgilerini güncellerken sistemin bize atadığı </a:t>
            </a:r>
            <a:r>
              <a:rPr lang="tr-TR" b="1" dirty="0" smtClean="0">
                <a:solidFill>
                  <a:srgbClr val="FF0000"/>
                </a:solidFill>
              </a:rPr>
              <a:t>Kullanıcı Adı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</a:t>
            </a:r>
            <a:r>
              <a:rPr lang="tr-TR" dirty="0" smtClean="0"/>
              <a:t>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laboratuvar\Desktop\Ekran Alıntısı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7525" y="2039144"/>
            <a:ext cx="6858048" cy="3839111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5268027" y="2824964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Eba</a:t>
            </a:r>
            <a:r>
              <a:rPr lang="tr-TR" dirty="0" smtClean="0"/>
              <a:t> </a:t>
            </a:r>
            <a:r>
              <a:rPr lang="tr-TR" dirty="0" err="1" smtClean="0"/>
              <a:t>dyned</a:t>
            </a:r>
            <a:r>
              <a:rPr lang="tr-TR" dirty="0" smtClean="0"/>
              <a:t> şifre güncelleme sayfasında sistemin size atadığı kullanıcı adına </a:t>
            </a:r>
            <a:r>
              <a:rPr lang="tr-TR" b="1" dirty="0" smtClean="0">
                <a:solidFill>
                  <a:srgbClr val="FF0000"/>
                </a:solidFill>
              </a:rPr>
              <a:t>@</a:t>
            </a:r>
            <a:r>
              <a:rPr lang="tr-TR" b="1" dirty="0" err="1" smtClean="0">
                <a:solidFill>
                  <a:srgbClr val="FF0000"/>
                </a:solidFill>
              </a:rPr>
              <a:t>meb</a:t>
            </a:r>
            <a:r>
              <a:rPr lang="tr-TR" b="1" dirty="0" smtClean="0">
                <a:solidFill>
                  <a:srgbClr val="FF0000"/>
                </a:solidFill>
              </a:rPr>
              <a:t>.edu.tr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uzantısını ekleyiniz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5744281" y="3610780"/>
            <a:ext cx="588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******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.edu.tr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9770009" y="349755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5934783" y="4236216"/>
            <a:ext cx="1619261" cy="37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******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4499915" y="1136359"/>
            <a:ext cx="76920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Oturum açma kimliğimizi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şifremizi</a:t>
            </a:r>
            <a:r>
              <a:rPr lang="tr-TR" dirty="0" smtClean="0"/>
              <a:t> kullanarak sisteme giriş yapınız.</a:t>
            </a:r>
            <a:endParaRPr lang="tr-TR" dirty="0"/>
          </a:p>
        </p:txBody>
      </p:sp>
      <p:pic>
        <p:nvPicPr>
          <p:cNvPr id="10" name="İçerik Yer Tutucusu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8974" y="1097279"/>
            <a:ext cx="1502526" cy="35290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  <p:sp>
        <p:nvSpPr>
          <p:cNvPr id="12" name="11 Sağ Ok"/>
          <p:cNvSpPr/>
          <p:nvPr/>
        </p:nvSpPr>
        <p:spPr>
          <a:xfrm>
            <a:off x="984738" y="2968283"/>
            <a:ext cx="1730327" cy="8299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47008" y="1655298"/>
            <a:ext cx="8915400" cy="3777622"/>
          </a:xfrm>
        </p:spPr>
        <p:txBody>
          <a:bodyPr/>
          <a:lstStyle/>
          <a:p>
            <a:r>
              <a:rPr lang="tr-TR" sz="2000" dirty="0" smtClean="0"/>
              <a:t>Dersine girdiğiniz sınıfları </a:t>
            </a:r>
            <a:r>
              <a:rPr lang="tr-TR" sz="2000" dirty="0" err="1" smtClean="0"/>
              <a:t>Eba</a:t>
            </a:r>
            <a:r>
              <a:rPr lang="tr-TR" sz="2000" dirty="0" smtClean="0"/>
              <a:t> </a:t>
            </a:r>
            <a:r>
              <a:rPr lang="tr-TR" sz="2000" dirty="0" err="1" smtClean="0"/>
              <a:t>Dyned</a:t>
            </a:r>
            <a:r>
              <a:rPr lang="tr-TR" sz="2000" dirty="0" smtClean="0"/>
              <a:t> güncellemesi yapmıştık. Şimdi sırayla dersine girdiğiniz şubelerin  oturum açma kimliklerini ve şifrelerini almak için listede açılan </a:t>
            </a:r>
            <a:r>
              <a:rPr lang="tr-TR" sz="2000" b="1" dirty="0" smtClean="0">
                <a:solidFill>
                  <a:srgbClr val="FF0000"/>
                </a:solidFill>
              </a:rPr>
              <a:t>şubenin</a:t>
            </a:r>
            <a:r>
              <a:rPr lang="tr-TR" sz="2000" dirty="0" smtClean="0"/>
              <a:t> üstüne tıklıyoruz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sp>
        <p:nvSpPr>
          <p:cNvPr id="4" name="3 Yukarı Bükülü Ok"/>
          <p:cNvSpPr/>
          <p:nvPr/>
        </p:nvSpPr>
        <p:spPr>
          <a:xfrm rot="5400000">
            <a:off x="1762095" y="2238367"/>
            <a:ext cx="1143008" cy="1809763"/>
          </a:xfrm>
          <a:prstGeom prst="bent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5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480" y="2714620"/>
            <a:ext cx="8763061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66712" y="1447800"/>
            <a:ext cx="4095779" cy="981068"/>
          </a:xfrm>
        </p:spPr>
        <p:txBody>
          <a:bodyPr>
            <a:normAutofit/>
          </a:bodyPr>
          <a:lstStyle/>
          <a:p>
            <a:r>
              <a:rPr lang="tr-TR" dirty="0" smtClean="0"/>
              <a:t>Açılan sayfada sol üstte yer alan </a:t>
            </a:r>
            <a:r>
              <a:rPr lang="tr-TR" b="1" dirty="0" smtClean="0">
                <a:solidFill>
                  <a:srgbClr val="FF0000"/>
                </a:solidFill>
              </a:rPr>
              <a:t>Dosya</a:t>
            </a:r>
            <a:r>
              <a:rPr lang="tr-TR" dirty="0" smtClean="0"/>
              <a:t> butonunu tıklıyoruz</a:t>
            </a:r>
          </a:p>
          <a:p>
            <a:endParaRPr lang="tr-TR" dirty="0"/>
          </a:p>
        </p:txBody>
      </p:sp>
      <p:pic>
        <p:nvPicPr>
          <p:cNvPr id="4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491" y="1428736"/>
            <a:ext cx="7429509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 txBox="1">
            <a:spLocks noGrp="1"/>
          </p:cNvSpPr>
          <p:nvPr>
            <p:ph type="title"/>
          </p:nvPr>
        </p:nvSpPr>
        <p:spPr>
          <a:xfrm>
            <a:off x="1219201" y="428625"/>
            <a:ext cx="84577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000" dirty="0" smtClean="0"/>
              <a:t>Açılan sekmelerden </a:t>
            </a:r>
            <a:r>
              <a:rPr lang="tr-TR" sz="2000" dirty="0" smtClean="0">
                <a:solidFill>
                  <a:srgbClr val="FF0000"/>
                </a:solidFill>
              </a:rPr>
              <a:t>Öğrenci Adlarını Dışarı Aktarma </a:t>
            </a:r>
            <a:r>
              <a:rPr lang="tr-TR" sz="2000" dirty="0" smtClean="0"/>
              <a:t>linkini tıklıyoruz.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61" y="1762125"/>
            <a:ext cx="10953827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Tüm öğrenciler </a:t>
            </a:r>
            <a:r>
              <a:rPr lang="tr-TR" dirty="0" smtClean="0"/>
              <a:t>seçeneği otomatik olarak seçili gelecektir. Aksi halde kendimiz bu seçeneği tıklıyoruz ve </a:t>
            </a:r>
            <a:r>
              <a:rPr lang="tr-TR" b="1" dirty="0" smtClean="0">
                <a:solidFill>
                  <a:srgbClr val="FF0000"/>
                </a:solidFill>
              </a:rPr>
              <a:t>Tamam</a:t>
            </a:r>
            <a:r>
              <a:rPr lang="tr-TR" dirty="0" smtClean="0"/>
              <a:t> butonuna basıyoruz.</a:t>
            </a:r>
            <a:endParaRPr lang="tr-TR" dirty="0" smtClean="0">
              <a:solidFill>
                <a:srgbClr val="FF0000"/>
              </a:solidFill>
            </a:endParaRPr>
          </a:p>
          <a:p>
            <a:endParaRPr lang="tr-TR" dirty="0"/>
          </a:p>
        </p:txBody>
      </p:sp>
      <p:pic>
        <p:nvPicPr>
          <p:cNvPr id="4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73" y="2857496"/>
            <a:ext cx="8667811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Ekran Alıntısı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16" y="1447800"/>
            <a:ext cx="6477045" cy="4572000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2381224" y="4786322"/>
            <a:ext cx="1524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5Adyned</a:t>
            </a:r>
            <a:endParaRPr lang="tr-TR" dirty="0"/>
          </a:p>
        </p:txBody>
      </p:sp>
      <p:sp>
        <p:nvSpPr>
          <p:cNvPr id="6" name="5 Sağ Ok"/>
          <p:cNvSpPr/>
          <p:nvPr/>
        </p:nvSpPr>
        <p:spPr>
          <a:xfrm>
            <a:off x="2476475" y="2786058"/>
            <a:ext cx="5524539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7810512" y="2571746"/>
            <a:ext cx="3619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Dosyayı kaydetmek istediğiniz yer olarak </a:t>
            </a:r>
            <a:r>
              <a:rPr lang="tr-TR" b="1" dirty="0" smtClean="0">
                <a:solidFill>
                  <a:srgbClr val="FF0000"/>
                </a:solidFill>
              </a:rPr>
              <a:t>“Masaüstü” </a:t>
            </a:r>
            <a:r>
              <a:rPr lang="tr-TR" dirty="0" smtClean="0"/>
              <a:t>seçeneği size kolaylık sağlayacaktır.</a:t>
            </a:r>
            <a:endParaRPr lang="tr-TR" dirty="0"/>
          </a:p>
        </p:txBody>
      </p:sp>
      <p:sp>
        <p:nvSpPr>
          <p:cNvPr id="8" name="7 Sağ Ok"/>
          <p:cNvSpPr/>
          <p:nvPr/>
        </p:nvSpPr>
        <p:spPr>
          <a:xfrm>
            <a:off x="6286501" y="4929198"/>
            <a:ext cx="1304544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Dikdörtgen"/>
          <p:cNvSpPr/>
          <p:nvPr/>
        </p:nvSpPr>
        <p:spPr>
          <a:xfrm>
            <a:off x="7905763" y="4572008"/>
            <a:ext cx="352427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Dosya adı olarak hangi şubenin verilerini dışarı aktardıysanız o sınıfın adını kullanmak size kolaylık sağlayacaktır. </a:t>
            </a:r>
            <a:r>
              <a:rPr lang="tr-TR" dirty="0" smtClean="0">
                <a:solidFill>
                  <a:srgbClr val="FF0000"/>
                </a:solidFill>
              </a:rPr>
              <a:t>Örn: 5Adyned </a:t>
            </a:r>
            <a:endParaRPr lang="tr-TR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Bir</a:t>
            </a:r>
            <a:r>
              <a:rPr lang="tr-TR" dirty="0" smtClean="0"/>
              <a:t> şubedeki öğrencilerinize ait </a:t>
            </a:r>
            <a:r>
              <a:rPr lang="tr-TR" dirty="0" smtClean="0">
                <a:solidFill>
                  <a:srgbClr val="FF0000"/>
                </a:solidFill>
              </a:rPr>
              <a:t>Oturum Açma Kimliği </a:t>
            </a:r>
            <a:r>
              <a:rPr lang="tr-TR" dirty="0" smtClean="0"/>
              <a:t>ve </a:t>
            </a:r>
            <a:r>
              <a:rPr lang="tr-TR" dirty="0" smtClean="0">
                <a:solidFill>
                  <a:srgbClr val="FF0000"/>
                </a:solidFill>
              </a:rPr>
              <a:t>Şifre</a:t>
            </a:r>
            <a:r>
              <a:rPr lang="tr-TR" dirty="0" smtClean="0"/>
              <a:t> alma işlemini gerçekleştirdiniz. </a:t>
            </a:r>
          </a:p>
          <a:p>
            <a:endParaRPr lang="tr-TR" dirty="0"/>
          </a:p>
        </p:txBody>
      </p:sp>
      <p:pic>
        <p:nvPicPr>
          <p:cNvPr id="4" name="Picture 2" descr="C:\Users\laboratuvar\Desktop\Ekran Alıntısı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970" y="2643182"/>
            <a:ext cx="8667811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Oturum açma kimliği ve şifrelerini aldığınız öğrencilerin </a:t>
            </a:r>
            <a:r>
              <a:rPr lang="tr-TR" dirty="0" err="1" smtClean="0"/>
              <a:t>DynEd</a:t>
            </a:r>
            <a:r>
              <a:rPr lang="tr-TR" dirty="0" smtClean="0"/>
              <a:t> siteminde çalışabilmeleri için sistemdeki eğitimlerin öğrenci kullanıma açılması gereklidir.</a:t>
            </a:r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r>
              <a:rPr lang="tr-TR" sz="3200" b="1" dirty="0" smtClean="0">
                <a:solidFill>
                  <a:srgbClr val="FF0000"/>
                </a:solidFill>
              </a:rPr>
              <a:t>             Bu işlemi yapmak için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424543"/>
            <a:ext cx="8911687" cy="4299857"/>
          </a:xfrm>
        </p:spPr>
        <p:txBody>
          <a:bodyPr>
            <a:noAutofit/>
          </a:bodyPr>
          <a:lstStyle/>
          <a:p>
            <a:r>
              <a:rPr lang="tr-TR" sz="3900" dirty="0"/>
              <a:t>Farklı yaş grupları, düzeyler ve ihtiyaçlar için ayrı ayrı özel olarak hazırlanmış 15 farklı yazılımdan oluşan </a:t>
            </a:r>
            <a:r>
              <a:rPr lang="tr-TR" sz="3900" dirty="0" err="1"/>
              <a:t>DynEd</a:t>
            </a:r>
            <a:r>
              <a:rPr lang="tr-TR" sz="3900" dirty="0"/>
              <a:t> içeriği en geniş İngilizce öğrenme sistemidir</a:t>
            </a:r>
            <a:r>
              <a:rPr lang="tr-TR" sz="3900" dirty="0" smtClean="0"/>
              <a:t>. Bu eğitim yazılımlarının 4 tanesi (First English, English </a:t>
            </a:r>
            <a:r>
              <a:rPr lang="tr-TR" sz="3900" dirty="0" err="1" smtClean="0"/>
              <a:t>For</a:t>
            </a:r>
            <a:r>
              <a:rPr lang="tr-TR" sz="3900" dirty="0" smtClean="0"/>
              <a:t> </a:t>
            </a:r>
            <a:r>
              <a:rPr lang="tr-TR" sz="3900" dirty="0" err="1" smtClean="0"/>
              <a:t>Success</a:t>
            </a:r>
            <a:r>
              <a:rPr lang="tr-TR" sz="3900" dirty="0" smtClean="0"/>
              <a:t>, </a:t>
            </a:r>
            <a:r>
              <a:rPr lang="tr-TR" sz="3900" dirty="0" err="1" smtClean="0"/>
              <a:t>Teacher</a:t>
            </a:r>
            <a:r>
              <a:rPr lang="tr-TR" sz="3900" dirty="0" smtClean="0"/>
              <a:t> Training ve </a:t>
            </a:r>
            <a:r>
              <a:rPr lang="tr-TR" sz="3900" dirty="0" err="1" smtClean="0"/>
              <a:t>Placement</a:t>
            </a:r>
            <a:r>
              <a:rPr lang="tr-TR" sz="3900" dirty="0" smtClean="0"/>
              <a:t> </a:t>
            </a:r>
            <a:r>
              <a:rPr lang="tr-TR" sz="3900" dirty="0" err="1" smtClean="0"/>
              <a:t>Tests</a:t>
            </a:r>
            <a:r>
              <a:rPr lang="tr-TR" sz="3900" dirty="0" smtClean="0"/>
              <a:t>) okullarımızda kullanıma sunulmuştur.</a:t>
            </a:r>
            <a:endParaRPr lang="tr-TR" sz="39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4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742414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Ekran Alıntısı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472" y="1785927"/>
            <a:ext cx="7715304" cy="2071702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571725" y="4398496"/>
            <a:ext cx="7143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dirty="0" smtClean="0"/>
              <a:t>Bilgisayarınızda kurulu </a:t>
            </a:r>
            <a:r>
              <a:rPr lang="tr-TR" sz="2800" b="1" dirty="0" err="1" smtClean="0"/>
              <a:t>DynEd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Record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Manager</a:t>
            </a:r>
            <a:r>
              <a:rPr lang="tr-TR" sz="2800" b="1" dirty="0" smtClean="0"/>
              <a:t> ı tıklayınız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Ekran Alıntısı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13" y="1785926"/>
            <a:ext cx="6858048" cy="3839111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047715" y="2571746"/>
            <a:ext cx="65722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err="1" smtClean="0"/>
              <a:t>Eba</a:t>
            </a:r>
            <a:r>
              <a:rPr lang="tr-TR" dirty="0" smtClean="0"/>
              <a:t> </a:t>
            </a:r>
            <a:r>
              <a:rPr lang="tr-TR" dirty="0" err="1" smtClean="0"/>
              <a:t>dyned</a:t>
            </a:r>
            <a:r>
              <a:rPr lang="tr-TR" dirty="0" smtClean="0"/>
              <a:t> şifre güncelleme sayfasında sistemin size atadığı kullanıcı adına </a:t>
            </a:r>
            <a:r>
              <a:rPr lang="tr-TR" b="1" dirty="0" smtClean="0">
                <a:solidFill>
                  <a:srgbClr val="FF0000"/>
                </a:solidFill>
              </a:rPr>
              <a:t>@</a:t>
            </a:r>
            <a:r>
              <a:rPr lang="tr-TR" b="1" dirty="0" err="1" smtClean="0">
                <a:solidFill>
                  <a:srgbClr val="FF0000"/>
                </a:solidFill>
              </a:rPr>
              <a:t>meb</a:t>
            </a:r>
            <a:r>
              <a:rPr lang="tr-TR" b="1" dirty="0" smtClean="0">
                <a:solidFill>
                  <a:srgbClr val="FF0000"/>
                </a:solidFill>
              </a:rPr>
              <a:t>.edu.tr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uzantısını ekleyiniz</a:t>
            </a:r>
            <a:endParaRPr lang="tr-TR" dirty="0"/>
          </a:p>
        </p:txBody>
      </p:sp>
      <p:sp>
        <p:nvSpPr>
          <p:cNvPr id="6" name="5 Dikdörtgen"/>
          <p:cNvSpPr/>
          <p:nvPr/>
        </p:nvSpPr>
        <p:spPr>
          <a:xfrm>
            <a:off x="1523969" y="3357562"/>
            <a:ext cx="588388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******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.edu.tr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7" name="6 Dikdörtgen"/>
          <p:cNvSpPr/>
          <p:nvPr/>
        </p:nvSpPr>
        <p:spPr>
          <a:xfrm>
            <a:off x="554969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tr-TR" dirty="0"/>
          </a:p>
        </p:txBody>
      </p:sp>
      <p:sp>
        <p:nvSpPr>
          <p:cNvPr id="8" name="7 Dikdörtgen"/>
          <p:cNvSpPr/>
          <p:nvPr/>
        </p:nvSpPr>
        <p:spPr>
          <a:xfrm>
            <a:off x="1714471" y="3982998"/>
            <a:ext cx="1619261" cy="37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******</a:t>
            </a:r>
            <a:endParaRPr lang="tr-TR" dirty="0"/>
          </a:p>
        </p:txBody>
      </p:sp>
      <p:sp>
        <p:nvSpPr>
          <p:cNvPr id="9" name="8 Dikdörtgen"/>
          <p:cNvSpPr/>
          <p:nvPr/>
        </p:nvSpPr>
        <p:spPr>
          <a:xfrm>
            <a:off x="7810512" y="3105835"/>
            <a:ext cx="3905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Oturum açma kimliğimizi </a:t>
            </a:r>
            <a:r>
              <a:rPr lang="tr-TR" dirty="0" smtClean="0"/>
              <a:t>ve </a:t>
            </a:r>
            <a:r>
              <a:rPr lang="tr-TR" b="1" dirty="0" smtClean="0">
                <a:solidFill>
                  <a:srgbClr val="FF0000"/>
                </a:solidFill>
              </a:rPr>
              <a:t>şifremizi</a:t>
            </a:r>
            <a:r>
              <a:rPr lang="tr-TR" dirty="0" smtClean="0"/>
              <a:t> kullanarak sisteme giriş yapınız.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Ekran Alıntısı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7715" y="2014297"/>
            <a:ext cx="10477572" cy="3439005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2190723" y="5691157"/>
            <a:ext cx="69532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Eğitim yazılımına ulaşmasını sağlayacağınız şubeyi tıklayınız.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468" y="1733550"/>
            <a:ext cx="7239051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Sağ Ok"/>
          <p:cNvSpPr/>
          <p:nvPr/>
        </p:nvSpPr>
        <p:spPr>
          <a:xfrm>
            <a:off x="7239008" y="2786058"/>
            <a:ext cx="1524011" cy="35719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5 Dikdörtgen"/>
          <p:cNvSpPr/>
          <p:nvPr/>
        </p:nvSpPr>
        <p:spPr>
          <a:xfrm>
            <a:off x="8572517" y="2357430"/>
            <a:ext cx="34290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Açılan sayfada sağ tarafta yer alan Tüm Eğitim Yazılımları linkine tıklayınız ve açılan sekmelerden </a:t>
            </a:r>
            <a:r>
              <a:rPr lang="tr-TR" b="1" dirty="0" err="1" smtClean="0">
                <a:solidFill>
                  <a:srgbClr val="FF0000"/>
                </a:solidFill>
              </a:rPr>
              <a:t>Placement</a:t>
            </a:r>
            <a:r>
              <a:rPr lang="tr-TR" b="1" dirty="0" smtClean="0">
                <a:solidFill>
                  <a:srgbClr val="FF0000"/>
                </a:solidFill>
              </a:rPr>
              <a:t> Test </a:t>
            </a:r>
            <a:r>
              <a:rPr lang="tr-TR" dirty="0" smtClean="0"/>
              <a:t>seçeneğini tıklayınız.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617348" y="1627163"/>
            <a:ext cx="8915400" cy="3777622"/>
          </a:xfrm>
        </p:spPr>
        <p:txBody>
          <a:bodyPr/>
          <a:lstStyle/>
          <a:p>
            <a:r>
              <a:rPr lang="tr-TR" dirty="0" smtClean="0"/>
              <a:t>Açılan sayfada Sol üstte yer alan Düzenle butonuna tıklayınız ve sekmelerden </a:t>
            </a:r>
            <a:r>
              <a:rPr lang="tr-TR" b="1" dirty="0" smtClean="0">
                <a:solidFill>
                  <a:srgbClr val="FF0000"/>
                </a:solidFill>
              </a:rPr>
              <a:t>Tümünü Seç </a:t>
            </a:r>
            <a:r>
              <a:rPr lang="tr-TR" dirty="0" smtClean="0"/>
              <a:t>linkini seçiniz.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65" y="2357431"/>
            <a:ext cx="10096571" cy="391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Ekran Alıntısı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014"/>
            <a:ext cx="10363200" cy="41155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2" descr="C:\Users\laboratuvar\Desktop\Ekran Alıntısı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17" y="1357299"/>
            <a:ext cx="9525643" cy="392909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333467" y="5357826"/>
            <a:ext cx="9429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General </a:t>
            </a:r>
            <a:r>
              <a:rPr lang="tr-TR" dirty="0" err="1" smtClean="0">
                <a:solidFill>
                  <a:srgbClr val="FF0000"/>
                </a:solidFill>
              </a:rPr>
              <a:t>Placement</a:t>
            </a:r>
            <a:r>
              <a:rPr lang="tr-TR" dirty="0" smtClean="0">
                <a:solidFill>
                  <a:srgbClr val="FF0000"/>
                </a:solidFill>
              </a:rPr>
              <a:t> Test </a:t>
            </a:r>
            <a:r>
              <a:rPr lang="tr-TR" dirty="0" smtClean="0"/>
              <a:t>başlığı altında yer alan </a:t>
            </a:r>
            <a:r>
              <a:rPr lang="tr-TR" dirty="0" err="1" smtClean="0">
                <a:solidFill>
                  <a:srgbClr val="FF0000"/>
                </a:solidFill>
              </a:rPr>
              <a:t>Practice</a:t>
            </a:r>
            <a:r>
              <a:rPr lang="tr-TR" dirty="0" smtClean="0">
                <a:solidFill>
                  <a:srgbClr val="FF0000"/>
                </a:solidFill>
              </a:rPr>
              <a:t> Test, </a:t>
            </a:r>
            <a:r>
              <a:rPr lang="tr-TR" dirty="0" err="1" smtClean="0">
                <a:solidFill>
                  <a:srgbClr val="FF0000"/>
                </a:solidFill>
              </a:rPr>
              <a:t>Part</a:t>
            </a:r>
            <a:r>
              <a:rPr lang="tr-TR" dirty="0" smtClean="0">
                <a:solidFill>
                  <a:srgbClr val="FF0000"/>
                </a:solidFill>
              </a:rPr>
              <a:t> 1 </a:t>
            </a:r>
            <a:r>
              <a:rPr lang="tr-TR" dirty="0" smtClean="0"/>
              <a:t>ve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 smtClean="0">
                <a:solidFill>
                  <a:srgbClr val="FF0000"/>
                </a:solidFill>
              </a:rPr>
              <a:t>Part</a:t>
            </a:r>
            <a:r>
              <a:rPr lang="tr-TR" dirty="0" smtClean="0">
                <a:solidFill>
                  <a:srgbClr val="FF0000"/>
                </a:solidFill>
              </a:rPr>
              <a:t> 2 </a:t>
            </a:r>
            <a:r>
              <a:rPr lang="tr-TR" dirty="0" smtClean="0"/>
              <a:t>seçeneklerinden her birini seçerek </a:t>
            </a:r>
            <a:r>
              <a:rPr lang="tr-TR" dirty="0" smtClean="0">
                <a:solidFill>
                  <a:srgbClr val="FF0000"/>
                </a:solidFill>
              </a:rPr>
              <a:t>“</a:t>
            </a:r>
            <a:r>
              <a:rPr lang="tr-TR" b="1" dirty="0" smtClean="0">
                <a:solidFill>
                  <a:srgbClr val="FF0000"/>
                </a:solidFill>
              </a:rPr>
              <a:t>Kilit Aç”</a:t>
            </a:r>
            <a:r>
              <a:rPr lang="tr-TR" dirty="0" smtClean="0"/>
              <a:t> butonuna tıklayınız. Kilitlerin açıldığını gördükten sonra sol tarafta yer alan </a:t>
            </a:r>
            <a:r>
              <a:rPr lang="tr-TR" b="1" dirty="0" smtClean="0">
                <a:solidFill>
                  <a:srgbClr val="FF0000"/>
                </a:solidFill>
              </a:rPr>
              <a:t>“Tamam” </a:t>
            </a:r>
            <a:r>
              <a:rPr lang="tr-TR" dirty="0" smtClean="0"/>
              <a:t>butonuna tıklayınız.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DynEd</a:t>
            </a:r>
            <a:r>
              <a:rPr lang="tr-TR" dirty="0" smtClean="0"/>
              <a:t> Yönetim Yazılımı</a:t>
            </a:r>
            <a:br>
              <a:rPr lang="tr-TR" dirty="0" smtClean="0"/>
            </a:br>
            <a:r>
              <a:rPr lang="tr-TR" dirty="0" smtClean="0"/>
              <a:t>RECORDS MANAGER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 Tek Tek Tüm Öğrencilerin Çalışma Kayıtları</a:t>
            </a:r>
          </a:p>
          <a:p>
            <a:r>
              <a:rPr lang="tr-TR" sz="2800" dirty="0" smtClean="0"/>
              <a:t> Tüm Sanal Sınıfların Çalışma Kayıtları</a:t>
            </a:r>
          </a:p>
          <a:p>
            <a:r>
              <a:rPr lang="tr-TR" sz="2800" dirty="0" smtClean="0"/>
              <a:t> Öğrencilerin Çalışmalarının Yönetilmesi</a:t>
            </a:r>
          </a:p>
          <a:p>
            <a:r>
              <a:rPr lang="tr-TR" sz="2800" dirty="0" smtClean="0"/>
              <a:t> Öğrencilerin Çalışma Raporları</a:t>
            </a:r>
          </a:p>
          <a:p>
            <a:r>
              <a:rPr lang="tr-TR" sz="2800" dirty="0" smtClean="0"/>
              <a:t> Tüm Sanal Sınıfların Çalışma Raporları</a:t>
            </a:r>
          </a:p>
          <a:p>
            <a:r>
              <a:rPr lang="tr-TR" sz="2800" dirty="0" smtClean="0"/>
              <a:t> Sınıf Uygulamaları ile Ders Planları</a:t>
            </a:r>
            <a:endParaRPr lang="tr-TR" sz="28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47</a:t>
            </a:fld>
            <a:endParaRPr lang="tr-T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DynEd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Dil Eğitim Sistemindeki Yenilikler  Nelerdir?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tr-TR" b="1" dirty="0" smtClean="0">
                <a:latin typeface="Gill Sans MT" pitchFamily="34" charset="0"/>
              </a:rPr>
              <a:t>2014- 2015 </a:t>
            </a:r>
            <a:r>
              <a:rPr lang="tr-TR" b="1" dirty="0" err="1" smtClean="0">
                <a:latin typeface="Gill Sans MT" pitchFamily="34" charset="0"/>
              </a:rPr>
              <a:t>DynEd</a:t>
            </a:r>
            <a:r>
              <a:rPr lang="tr-TR" b="1" dirty="0" smtClean="0">
                <a:latin typeface="Gill Sans MT" pitchFamily="34" charset="0"/>
              </a:rPr>
              <a:t> İngilizce Dil Eğitimi Sistemi Uygulamaları kapsamında;</a:t>
            </a:r>
          </a:p>
          <a:p>
            <a:pPr>
              <a:defRPr/>
            </a:pPr>
            <a:r>
              <a:rPr lang="tr-TR" b="1" dirty="0" smtClean="0">
                <a:latin typeface="Gill Sans MT" pitchFamily="34" charset="0"/>
              </a:rPr>
              <a:t>Sistem’de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English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for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Success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tr-TR" b="1" dirty="0" smtClean="0">
                <a:latin typeface="Gill Sans MT" pitchFamily="34" charset="0"/>
              </a:rPr>
              <a:t>yazılımında var olan 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7 üniteye,  9 yeni ünitenin eklenmesi,</a:t>
            </a:r>
          </a:p>
          <a:p>
            <a:pPr>
              <a:defRPr/>
            </a:pPr>
            <a:r>
              <a:rPr lang="tr-TR" b="1" dirty="0" smtClean="0">
                <a:latin typeface="Gill Sans MT" pitchFamily="34" charset="0"/>
              </a:rPr>
              <a:t>Öğrencilerin seviyelerinin belirlenmesi amacıyla kullanılacak olan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Placement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Test yazılımının eklenmesi</a:t>
            </a:r>
          </a:p>
          <a:p>
            <a:pPr>
              <a:defRPr/>
            </a:pPr>
            <a:r>
              <a:rPr lang="tr-TR" b="1" dirty="0" smtClean="0">
                <a:latin typeface="Gill Sans MT" pitchFamily="34" charset="0"/>
              </a:rPr>
              <a:t>Öğretmenlerin kullanımına ve sorunlarına karşı yönelik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Teacher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Training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yazılımının eklenmesi    </a:t>
            </a:r>
          </a:p>
          <a:p>
            <a:pPr>
              <a:defRPr/>
            </a:pP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(öğretmenlerin aynı kimliği ve şifreyi kullanarak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DynEd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Teacher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  <a:latin typeface="Gill Sans MT" pitchFamily="34" charset="0"/>
              </a:rPr>
              <a:t>Training</a:t>
            </a:r>
            <a:r>
              <a:rPr lang="tr-TR" b="1" dirty="0" smtClean="0">
                <a:solidFill>
                  <a:srgbClr val="FF0000"/>
                </a:solidFill>
                <a:latin typeface="Gill Sans MT" pitchFamily="34" charset="0"/>
              </a:rPr>
              <a:t> Yazılımına girerek öğrenci olarak girip bu yazılımı çalışmak ve yazılımın içindeki sınavlarda 85 veya üstünde geçer not alınmalı)</a:t>
            </a:r>
          </a:p>
          <a:p>
            <a:pPr>
              <a:defRPr/>
            </a:pPr>
            <a:r>
              <a:rPr lang="tr-TR" b="1" dirty="0" smtClean="0">
                <a:latin typeface="Gill Sans MT" pitchFamily="34" charset="0"/>
              </a:rPr>
              <a:t>Tablet bilgisayarlarda Sistemin kullanımını sağlayan </a:t>
            </a:r>
            <a:r>
              <a:rPr lang="tr-TR" b="1" dirty="0" err="1" smtClean="0">
                <a:latin typeface="Gill Sans MT" pitchFamily="34" charset="0"/>
              </a:rPr>
              <a:t>Android</a:t>
            </a:r>
            <a:r>
              <a:rPr lang="tr-TR" b="1" dirty="0" smtClean="0">
                <a:latin typeface="Gill Sans MT" pitchFamily="34" charset="0"/>
              </a:rPr>
              <a:t> yazılımı ve takibi,</a:t>
            </a:r>
          </a:p>
          <a:p>
            <a:pPr>
              <a:defRPr/>
            </a:pPr>
            <a:r>
              <a:rPr lang="tr-TR" b="1" dirty="0" smtClean="0">
                <a:latin typeface="Gill Sans MT" pitchFamily="34" charset="0"/>
              </a:rPr>
              <a:t>Kurum </a:t>
            </a:r>
            <a:r>
              <a:rPr lang="tr-TR" b="1" dirty="0" err="1" smtClean="0">
                <a:latin typeface="Gill Sans MT" pitchFamily="34" charset="0"/>
              </a:rPr>
              <a:t>DynEd</a:t>
            </a:r>
            <a:r>
              <a:rPr lang="tr-TR" b="1" dirty="0" smtClean="0">
                <a:latin typeface="Gill Sans MT" pitchFamily="34" charset="0"/>
              </a:rPr>
              <a:t> şifresinin  MEBBİS üzerinden alınması</a:t>
            </a:r>
          </a:p>
          <a:p>
            <a:pPr>
              <a:defRPr/>
            </a:pPr>
            <a:r>
              <a:rPr lang="tr-TR" b="1" dirty="0" smtClean="0">
                <a:latin typeface="Gill Sans MT" pitchFamily="34" charset="0"/>
              </a:rPr>
              <a:t>Kurum,Öğretmen , Öğrenci bilgileri EBA  üzerinden güncellenmesi, (ek: </a:t>
            </a:r>
            <a:r>
              <a:rPr lang="tr-TR" b="1" dirty="0" err="1" smtClean="0">
                <a:latin typeface="Gill Sans MT" pitchFamily="34" charset="0"/>
              </a:rPr>
              <a:t>DynEd</a:t>
            </a:r>
            <a:r>
              <a:rPr lang="tr-TR" b="1" dirty="0" smtClean="0">
                <a:latin typeface="Gill Sans MT" pitchFamily="34" charset="0"/>
              </a:rPr>
              <a:t> Doküman),  gibi birçok yenilik mevcuttur.</a:t>
            </a:r>
          </a:p>
          <a:p>
            <a:pPr>
              <a:defRPr/>
            </a:pPr>
            <a:endParaRPr lang="tr-TR" b="1" dirty="0" smtClean="0">
              <a:latin typeface="Gill Sans MT" pitchFamily="34" charset="0"/>
            </a:endParaRPr>
          </a:p>
          <a:p>
            <a:pPr>
              <a:defRPr/>
            </a:pPr>
            <a:endParaRPr lang="tr-TR" b="1" dirty="0" smtClean="0">
              <a:latin typeface="Gill Sans MT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Okulunuzda kayıtlı bütün öğrencilerinizin sisteme giriş yaparak </a:t>
            </a:r>
            <a:r>
              <a:rPr lang="tr-TR" dirty="0" err="1" smtClean="0"/>
              <a:t>Placement</a:t>
            </a:r>
            <a:r>
              <a:rPr lang="tr-TR" dirty="0" smtClean="0"/>
              <a:t> Test’e girmelerini sağlayınız. </a:t>
            </a:r>
          </a:p>
          <a:p>
            <a:endParaRPr lang="tr-TR" dirty="0" smtClean="0"/>
          </a:p>
          <a:p>
            <a:r>
              <a:rPr lang="tr-TR" dirty="0" err="1" smtClean="0"/>
              <a:t>Placement</a:t>
            </a:r>
            <a:r>
              <a:rPr lang="tr-TR" dirty="0" smtClean="0"/>
              <a:t> Test sonucunda öğrencilerinizin seviyesine uygun eğitim içeriği otomatik olarak açılacaktır. </a:t>
            </a:r>
          </a:p>
          <a:p>
            <a:endParaRPr lang="tr-TR" dirty="0" smtClean="0"/>
          </a:p>
          <a:p>
            <a:r>
              <a:rPr lang="tr-TR" dirty="0" err="1" smtClean="0"/>
              <a:t>Dyned</a:t>
            </a:r>
            <a:r>
              <a:rPr lang="tr-TR" dirty="0" smtClean="0"/>
              <a:t> </a:t>
            </a:r>
            <a:r>
              <a:rPr lang="tr-TR" dirty="0" err="1" smtClean="0"/>
              <a:t>Courseware</a:t>
            </a:r>
            <a:r>
              <a:rPr lang="tr-TR" dirty="0" smtClean="0"/>
              <a:t> </a:t>
            </a:r>
            <a:r>
              <a:rPr lang="tr-TR" dirty="0" err="1" smtClean="0"/>
              <a:t>ın</a:t>
            </a:r>
            <a:r>
              <a:rPr lang="tr-TR" dirty="0" smtClean="0"/>
              <a:t> tablet ya da akıllı telefonlara uyumlu </a:t>
            </a:r>
            <a:r>
              <a:rPr lang="tr-TR" dirty="0" err="1" smtClean="0"/>
              <a:t>android</a:t>
            </a:r>
            <a:r>
              <a:rPr lang="tr-TR" dirty="0" smtClean="0"/>
              <a:t> versiyonu  mevcuttur.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38496" y="264882"/>
            <a:ext cx="8911687" cy="5635176"/>
          </a:xfrm>
        </p:spPr>
        <p:txBody>
          <a:bodyPr>
            <a:noAutofit/>
          </a:bodyPr>
          <a:lstStyle/>
          <a:p>
            <a:r>
              <a:rPr lang="tr-TR" sz="3000" dirty="0" smtClean="0"/>
              <a:t>2008-2009 Eğitim Öğretim Yılından itibaren tüm resmi ilköğretim kurumlarının 4,5,6,7 ve 8’inci sınıflarında uygulanan </a:t>
            </a:r>
            <a:r>
              <a:rPr lang="tr-TR" sz="3000" dirty="0" err="1" smtClean="0"/>
              <a:t>Dyned</a:t>
            </a:r>
            <a:r>
              <a:rPr lang="tr-TR" sz="3000" dirty="0" smtClean="0"/>
              <a:t> İngilizce Dil Eğitim Sistemi 2014 -2015 Eğitim Öğretim yılından itibaren lise 9,10,11 ve 12’inci sınıf öğrencilerinin de kullanımına sunulmuştur.      </a:t>
            </a:r>
            <a:br>
              <a:rPr lang="tr-TR" sz="3000" dirty="0" smtClean="0"/>
            </a:br>
            <a:r>
              <a:rPr lang="tr-TR" sz="3000" dirty="0"/>
              <a:t> </a:t>
            </a:r>
            <a:r>
              <a:rPr lang="tr-TR" sz="3000" dirty="0" smtClean="0"/>
              <a:t>  Ayrıca sistemde English </a:t>
            </a:r>
            <a:r>
              <a:rPr lang="tr-TR" sz="3000" dirty="0" err="1" smtClean="0"/>
              <a:t>for</a:t>
            </a:r>
            <a:r>
              <a:rPr lang="tr-TR" sz="3000" dirty="0" smtClean="0"/>
              <a:t> </a:t>
            </a:r>
            <a:r>
              <a:rPr lang="tr-TR" sz="3000" dirty="0" err="1" smtClean="0"/>
              <a:t>Success</a:t>
            </a:r>
            <a:r>
              <a:rPr lang="tr-TR" sz="3000" dirty="0" smtClean="0"/>
              <a:t> yazılımında var olan 7 üniteye 9 yeni ünite eklenmiş, öğrencilerin başlama seviyelerinin belirlenmesi amacıyla ‘</a:t>
            </a:r>
            <a:r>
              <a:rPr lang="tr-TR" sz="3000" dirty="0" err="1" smtClean="0"/>
              <a:t>Placement</a:t>
            </a:r>
            <a:r>
              <a:rPr lang="tr-TR" sz="3000" dirty="0" smtClean="0"/>
              <a:t> Test’ modülü , öğretmenlerin kullanımına yönelik ‘</a:t>
            </a:r>
            <a:r>
              <a:rPr lang="tr-TR" sz="3000" dirty="0" err="1" smtClean="0"/>
              <a:t>Teacher</a:t>
            </a:r>
            <a:r>
              <a:rPr lang="tr-TR" sz="3000" dirty="0" smtClean="0"/>
              <a:t> Training’ ve tablet bilgisayarlarda kullanılması için </a:t>
            </a:r>
            <a:r>
              <a:rPr lang="tr-TR" sz="3000" dirty="0" err="1" smtClean="0"/>
              <a:t>android</a:t>
            </a:r>
            <a:r>
              <a:rPr lang="tr-TR" sz="3000" dirty="0" smtClean="0"/>
              <a:t> yazılımı sisteme ilave edilmiştir. </a:t>
            </a:r>
            <a:endParaRPr lang="tr-TR" sz="3000" dirty="0"/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1681384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564868" y="2491987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tr-TR" sz="5400" b="1" dirty="0" smtClean="0">
                <a:solidFill>
                  <a:srgbClr val="C00000"/>
                </a:solidFill>
                <a:latin typeface="Brush Script MT" pitchFamily="66" charset="0"/>
              </a:rPr>
              <a:t>TEŞEKKÜRLER   </a:t>
            </a:r>
            <a:r>
              <a:rPr lang="tr-TR" sz="5400" b="1" dirty="0" err="1" smtClean="0">
                <a:solidFill>
                  <a:srgbClr val="C00000"/>
                </a:solidFill>
                <a:latin typeface="Brush Script MT" pitchFamily="66" charset="0"/>
              </a:rPr>
              <a:t>ArKADAŞLAR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5444953" y="4572000"/>
            <a:ext cx="8915400" cy="1704981"/>
          </a:xfrm>
        </p:spPr>
        <p:txBody>
          <a:bodyPr>
            <a:normAutofit fontScale="85000" lnSpcReduction="20000"/>
          </a:bodyPr>
          <a:lstStyle/>
          <a:p>
            <a:endParaRPr lang="tr-TR" sz="4400" b="1" dirty="0" smtClean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  <a:p>
            <a:pPr>
              <a:buNone/>
            </a:pPr>
            <a:r>
              <a:rPr lang="tr-TR" sz="4400" b="1" dirty="0" smtClean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   </a:t>
            </a:r>
          </a:p>
          <a:p>
            <a:pPr>
              <a:buNone/>
            </a:pPr>
            <a:r>
              <a:rPr lang="tr-TR" sz="4400" b="1" dirty="0" smtClean="0">
                <a:solidFill>
                  <a:srgbClr val="C00000"/>
                </a:solidFill>
                <a:latin typeface="Arial Rounded MT Bold" pitchFamily="34" charset="0"/>
                <a:cs typeface="Aharoni" pitchFamily="2" charset="-79"/>
              </a:rPr>
              <a:t>          Daha Bitmedi…</a:t>
            </a:r>
            <a:endParaRPr lang="tr-TR" sz="4400" b="1" dirty="0" smtClean="0">
              <a:solidFill>
                <a:srgbClr val="C00000"/>
              </a:solidFill>
              <a:latin typeface="Brush Script MT" pitchFamily="66" charset="0"/>
            </a:endParaRPr>
          </a:p>
          <a:p>
            <a:endParaRPr lang="tr-TR" sz="4400" b="1" dirty="0" smtClean="0">
              <a:solidFill>
                <a:srgbClr val="C00000"/>
              </a:solidFill>
              <a:latin typeface="Arial Rounded MT Bold" pitchFamily="34" charset="0"/>
              <a:cs typeface="Aharoni" pitchFamily="2" charset="-79"/>
            </a:endParaRPr>
          </a:p>
          <a:p>
            <a:endParaRPr lang="tr-TR" sz="4400" dirty="0">
              <a:latin typeface="Arial Rounded MT Bold" pitchFamily="34" charset="0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589212" y="1631851"/>
            <a:ext cx="8915400" cy="443132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>
                <a:hlinkClick r:id="rId2"/>
              </a:rPr>
              <a:t>http://tr.</a:t>
            </a:r>
            <a:r>
              <a:rPr lang="tr-TR" dirty="0" err="1" smtClean="0">
                <a:hlinkClick r:id="rId2"/>
              </a:rPr>
              <a:t>englishcentral</a:t>
            </a:r>
            <a:r>
              <a:rPr lang="tr-TR" dirty="0" smtClean="0">
                <a:hlinkClick r:id="rId2"/>
              </a:rPr>
              <a:t>.com/</a:t>
            </a:r>
            <a:r>
              <a:rPr lang="tr-TR" dirty="0" err="1" smtClean="0">
                <a:hlinkClick r:id="rId2"/>
              </a:rPr>
              <a:t>vocabulary</a:t>
            </a:r>
            <a:r>
              <a:rPr lang="tr-TR" dirty="0" smtClean="0">
                <a:hlinkClick r:id="rId2"/>
              </a:rPr>
              <a:t>#!/</a:t>
            </a:r>
            <a:r>
              <a:rPr lang="tr-TR" dirty="0" err="1" smtClean="0">
                <a:hlinkClick r:id="rId2"/>
              </a:rPr>
              <a:t>my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vocabulary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filter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my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difficulty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all</a:t>
            </a:r>
            <a:r>
              <a:rPr lang="tr-TR" dirty="0" smtClean="0">
                <a:hlinkClick r:id="rId2"/>
              </a:rPr>
              <a:t>/</a:t>
            </a:r>
            <a:r>
              <a:rPr lang="tr-TR" dirty="0" err="1" smtClean="0">
                <a:hlinkClick r:id="rId2"/>
              </a:rPr>
              <a:t>mywords</a:t>
            </a:r>
            <a:r>
              <a:rPr lang="tr-TR" dirty="0" smtClean="0">
                <a:hlinkClick r:id="rId2"/>
              </a:rPr>
              <a:t>/1</a:t>
            </a:r>
            <a:endParaRPr lang="tr-TR" dirty="0" smtClean="0"/>
          </a:p>
          <a:p>
            <a:r>
              <a:rPr lang="tr-TR" dirty="0" smtClean="0">
                <a:solidFill>
                  <a:srgbClr val="0070C0"/>
                </a:solidFill>
                <a:hlinkClick r:id="rId3"/>
              </a:rPr>
              <a:t>http://martiinteraktif.com/tahta.php?kId=336&amp;bas=4&amp;bit=7</a:t>
            </a:r>
            <a:endParaRPr lang="tr-TR" dirty="0" smtClean="0">
              <a:solidFill>
                <a:srgbClr val="0070C0"/>
              </a:solidFill>
            </a:endParaRPr>
          </a:p>
          <a:p>
            <a:r>
              <a:rPr lang="tr-TR" dirty="0" smtClean="0">
                <a:hlinkClick r:id="rId4"/>
              </a:rPr>
              <a:t>http://app.futurino.com/teacher/futurino_deneme_examinations/teog</a:t>
            </a:r>
            <a:endParaRPr lang="tr-TR" dirty="0" smtClean="0"/>
          </a:p>
          <a:p>
            <a:r>
              <a:rPr lang="tr-TR" dirty="0" smtClean="0">
                <a:hlinkClick r:id="rId5"/>
              </a:rPr>
              <a:t>http://www.</a:t>
            </a:r>
            <a:r>
              <a:rPr lang="tr-TR" dirty="0" err="1" smtClean="0">
                <a:hlinkClick r:id="rId5"/>
              </a:rPr>
              <a:t>akilliogretimsistemi</a:t>
            </a:r>
            <a:r>
              <a:rPr lang="tr-TR" dirty="0" smtClean="0">
                <a:hlinkClick r:id="rId5"/>
              </a:rPr>
              <a:t>.com/soru-</a:t>
            </a:r>
            <a:r>
              <a:rPr lang="tr-TR" dirty="0" err="1" smtClean="0">
                <a:hlinkClick r:id="rId5"/>
              </a:rPr>
              <a:t>bankasi</a:t>
            </a:r>
            <a:r>
              <a:rPr lang="tr-TR" dirty="0" smtClean="0">
                <a:hlinkClick r:id="rId5"/>
              </a:rPr>
              <a:t>/6-</a:t>
            </a:r>
            <a:r>
              <a:rPr lang="tr-TR" dirty="0" err="1" smtClean="0">
                <a:hlinkClick r:id="rId5"/>
              </a:rPr>
              <a:t>sinif</a:t>
            </a:r>
            <a:r>
              <a:rPr lang="tr-TR" dirty="0" smtClean="0">
                <a:hlinkClick r:id="rId5"/>
              </a:rPr>
              <a:t>/</a:t>
            </a:r>
            <a:r>
              <a:rPr lang="tr-TR" dirty="0" err="1" smtClean="0">
                <a:hlinkClick r:id="rId5"/>
              </a:rPr>
              <a:t>kazanimli</a:t>
            </a:r>
            <a:r>
              <a:rPr lang="tr-TR" dirty="0" smtClean="0">
                <a:hlinkClick r:id="rId5"/>
              </a:rPr>
              <a:t>-</a:t>
            </a:r>
            <a:r>
              <a:rPr lang="tr-TR" dirty="0" err="1" smtClean="0">
                <a:hlinkClick r:id="rId5"/>
              </a:rPr>
              <a:t>ingilizce</a:t>
            </a:r>
            <a:r>
              <a:rPr lang="tr-TR" dirty="0" smtClean="0">
                <a:hlinkClick r:id="rId5"/>
              </a:rPr>
              <a:t>/</a:t>
            </a:r>
            <a:endParaRPr lang="tr-TR" dirty="0" smtClean="0"/>
          </a:p>
          <a:p>
            <a:r>
              <a:rPr lang="tr-TR" dirty="0" smtClean="0">
                <a:hlinkClick r:id="rId6"/>
              </a:rPr>
              <a:t>http://dijital.</a:t>
            </a:r>
            <a:r>
              <a:rPr lang="tr-TR" dirty="0" err="1" smtClean="0">
                <a:hlinkClick r:id="rId6"/>
              </a:rPr>
              <a:t>eksenyayinlari</a:t>
            </a:r>
            <a:r>
              <a:rPr lang="tr-TR" dirty="0" smtClean="0">
                <a:hlinkClick r:id="rId6"/>
              </a:rPr>
              <a:t>.com/</a:t>
            </a:r>
            <a:r>
              <a:rPr lang="tr-TR" dirty="0" err="1" smtClean="0">
                <a:hlinkClick r:id="rId6"/>
              </a:rPr>
              <a:t>Pages</a:t>
            </a:r>
            <a:r>
              <a:rPr lang="tr-TR" dirty="0" smtClean="0">
                <a:hlinkClick r:id="rId6"/>
              </a:rPr>
              <a:t>/</a:t>
            </a:r>
            <a:r>
              <a:rPr lang="tr-TR" dirty="0" err="1" smtClean="0">
                <a:hlinkClick r:id="rId6"/>
              </a:rPr>
              <a:t>Education</a:t>
            </a:r>
            <a:r>
              <a:rPr lang="tr-TR" dirty="0" smtClean="0">
                <a:hlinkClick r:id="rId6"/>
              </a:rPr>
              <a:t>/</a:t>
            </a:r>
            <a:r>
              <a:rPr lang="tr-TR" dirty="0" err="1" smtClean="0">
                <a:hlinkClick r:id="rId6"/>
              </a:rPr>
              <a:t>Books</a:t>
            </a:r>
            <a:r>
              <a:rPr lang="tr-TR" dirty="0" smtClean="0">
                <a:hlinkClick r:id="rId6"/>
              </a:rPr>
              <a:t>.</a:t>
            </a:r>
            <a:r>
              <a:rPr lang="tr-TR" dirty="0" err="1" smtClean="0">
                <a:hlinkClick r:id="rId6"/>
              </a:rPr>
              <a:t>aspx</a:t>
            </a:r>
            <a:endParaRPr lang="tr-TR" dirty="0" smtClean="0"/>
          </a:p>
          <a:p>
            <a:r>
              <a:rPr lang="tr-TR" dirty="0" smtClean="0">
                <a:hlinkClick r:id="rId7"/>
              </a:rPr>
              <a:t>http://cozuminteraktif.com/uyepanel.php?snId=8</a:t>
            </a:r>
            <a:endParaRPr lang="tr-TR" dirty="0" smtClean="0"/>
          </a:p>
          <a:p>
            <a:r>
              <a:rPr lang="tr-TR" dirty="0" smtClean="0">
                <a:hlinkClick r:id="rId8"/>
              </a:rPr>
              <a:t>http://www.</a:t>
            </a:r>
            <a:r>
              <a:rPr lang="tr-TR" dirty="0" err="1" smtClean="0">
                <a:hlinkClick r:id="rId8"/>
              </a:rPr>
              <a:t>okulistik</a:t>
            </a:r>
            <a:r>
              <a:rPr lang="tr-TR" dirty="0" smtClean="0">
                <a:hlinkClick r:id="rId8"/>
              </a:rPr>
              <a:t>.com/</a:t>
            </a:r>
            <a:r>
              <a:rPr lang="tr-TR" dirty="0" err="1" smtClean="0">
                <a:hlinkClick r:id="rId8"/>
              </a:rPr>
              <a:t>teacher</a:t>
            </a:r>
            <a:r>
              <a:rPr lang="tr-TR" dirty="0" smtClean="0">
                <a:hlinkClick r:id="rId8"/>
              </a:rPr>
              <a:t>/</a:t>
            </a:r>
            <a:r>
              <a:rPr lang="tr-TR" dirty="0" err="1" smtClean="0">
                <a:hlinkClick r:id="rId8"/>
              </a:rPr>
              <a:t>topic</a:t>
            </a:r>
            <a:r>
              <a:rPr lang="tr-TR" dirty="0" smtClean="0">
                <a:hlinkClick r:id="rId8"/>
              </a:rPr>
              <a:t>.</a:t>
            </a:r>
            <a:r>
              <a:rPr lang="tr-TR" dirty="0" err="1" smtClean="0">
                <a:hlinkClick r:id="rId8"/>
              </a:rPr>
              <a:t>php</a:t>
            </a:r>
            <a:r>
              <a:rPr lang="tr-TR" dirty="0" smtClean="0">
                <a:hlinkClick r:id="rId8"/>
              </a:rPr>
              <a:t>?</a:t>
            </a:r>
            <a:r>
              <a:rPr lang="tr-TR" dirty="0" err="1" smtClean="0">
                <a:hlinkClick r:id="rId8"/>
              </a:rPr>
              <a:t>cmd</a:t>
            </a:r>
            <a:r>
              <a:rPr lang="tr-TR" dirty="0" smtClean="0">
                <a:hlinkClick r:id="rId8"/>
              </a:rPr>
              <a:t>=</a:t>
            </a:r>
            <a:r>
              <a:rPr lang="tr-TR" dirty="0" err="1" smtClean="0">
                <a:hlinkClick r:id="rId8"/>
              </a:rPr>
              <a:t>tree</a:t>
            </a:r>
            <a:r>
              <a:rPr lang="tr-TR" dirty="0" smtClean="0">
                <a:hlinkClick r:id="rId8"/>
              </a:rPr>
              <a:t>&amp;</a:t>
            </a:r>
            <a:r>
              <a:rPr lang="tr-TR" dirty="0" err="1" smtClean="0">
                <a:hlinkClick r:id="rId8"/>
              </a:rPr>
              <a:t>cid</a:t>
            </a:r>
            <a:r>
              <a:rPr lang="tr-TR" dirty="0" smtClean="0">
                <a:hlinkClick r:id="rId8"/>
              </a:rPr>
              <a:t>=27&amp;</a:t>
            </a:r>
            <a:r>
              <a:rPr lang="tr-TR" dirty="0" err="1" smtClean="0">
                <a:hlinkClick r:id="rId8"/>
              </a:rPr>
              <a:t>gid</a:t>
            </a:r>
            <a:r>
              <a:rPr lang="tr-TR" dirty="0" smtClean="0">
                <a:hlinkClick r:id="rId8"/>
              </a:rPr>
              <a:t>=7</a:t>
            </a:r>
            <a:endParaRPr lang="tr-TR" dirty="0" smtClean="0"/>
          </a:p>
          <a:p>
            <a:r>
              <a:rPr lang="tr-TR" dirty="0" smtClean="0">
                <a:hlinkClick r:id="rId9"/>
              </a:rPr>
              <a:t>http://www.</a:t>
            </a:r>
            <a:r>
              <a:rPr lang="tr-TR" dirty="0" err="1" smtClean="0">
                <a:hlinkClick r:id="rId9"/>
              </a:rPr>
              <a:t>acikvitaminegitim</a:t>
            </a:r>
            <a:r>
              <a:rPr lang="tr-TR" dirty="0" smtClean="0">
                <a:hlinkClick r:id="rId9"/>
              </a:rPr>
              <a:t>.com/</a:t>
            </a:r>
            <a:r>
              <a:rPr lang="tr-TR" dirty="0" err="1" smtClean="0">
                <a:hlinkClick r:id="rId9"/>
              </a:rPr>
              <a:t>proxy</a:t>
            </a:r>
            <a:r>
              <a:rPr lang="tr-TR" dirty="0" smtClean="0">
                <a:hlinkClick r:id="rId9"/>
              </a:rPr>
              <a:t>/</a:t>
            </a:r>
            <a:r>
              <a:rPr lang="tr-TR" dirty="0" err="1" smtClean="0">
                <a:hlinkClick r:id="rId9"/>
              </a:rPr>
              <a:t>MSTeacherPlayer</a:t>
            </a:r>
            <a:r>
              <a:rPr lang="tr-TR" dirty="0" smtClean="0">
                <a:hlinkClick r:id="rId9"/>
              </a:rPr>
              <a:t>_v0.0.174/</a:t>
            </a:r>
            <a:r>
              <a:rPr lang="tr-TR" dirty="0" err="1" smtClean="0">
                <a:hlinkClick r:id="rId9"/>
              </a:rPr>
              <a:t>index</a:t>
            </a:r>
            <a:r>
              <a:rPr lang="tr-TR" dirty="0" smtClean="0">
                <a:hlinkClick r:id="rId9"/>
              </a:rPr>
              <a:t>.html#/</a:t>
            </a:r>
            <a:r>
              <a:rPr lang="tr-TR" dirty="0" err="1" smtClean="0">
                <a:hlinkClick r:id="rId9"/>
              </a:rPr>
              <a:t>main</a:t>
            </a:r>
            <a:r>
              <a:rPr lang="tr-TR" dirty="0" smtClean="0">
                <a:hlinkClick r:id="rId9"/>
              </a:rPr>
              <a:t>/</a:t>
            </a:r>
            <a:r>
              <a:rPr lang="tr-TR" dirty="0" err="1" smtClean="0">
                <a:hlinkClick r:id="rId9"/>
              </a:rPr>
              <a:t>testCenterTeacherExams</a:t>
            </a:r>
            <a:r>
              <a:rPr lang="tr-TR" dirty="0" smtClean="0">
                <a:hlinkClick r:id="rId9"/>
              </a:rPr>
              <a:t>/2/</a:t>
            </a:r>
            <a:r>
              <a:rPr lang="tr-TR" dirty="0" err="1" smtClean="0">
                <a:hlinkClick r:id="rId9"/>
              </a:rPr>
              <a:t>exams</a:t>
            </a:r>
            <a:r>
              <a:rPr lang="tr-TR" dirty="0" smtClean="0">
                <a:hlinkClick r:id="rId9"/>
              </a:rPr>
              <a:t>/</a:t>
            </a:r>
            <a:r>
              <a:rPr lang="tr-TR" dirty="0" err="1" smtClean="0">
                <a:hlinkClick r:id="rId9"/>
              </a:rPr>
              <a:t>maty</a:t>
            </a:r>
            <a:r>
              <a:rPr lang="tr-TR" dirty="0" smtClean="0">
                <a:hlinkClick r:id="rId9"/>
              </a:rPr>
              <a:t>?</a:t>
            </a:r>
            <a:r>
              <a:rPr lang="tr-TR" dirty="0" err="1" smtClean="0">
                <a:hlinkClick r:id="rId9"/>
              </a:rPr>
              <a:t>unit</a:t>
            </a:r>
            <a:r>
              <a:rPr lang="tr-TR" dirty="0" smtClean="0">
                <a:hlinkClick r:id="rId9"/>
              </a:rPr>
              <a:t>=</a:t>
            </a:r>
            <a:r>
              <a:rPr lang="tr-TR" dirty="0" err="1" smtClean="0">
                <a:hlinkClick r:id="rId9"/>
              </a:rPr>
              <a:t>allItems</a:t>
            </a:r>
            <a:r>
              <a:rPr lang="tr-TR" dirty="0" smtClean="0">
                <a:hlinkClick r:id="rId9"/>
              </a:rPr>
              <a:t>&amp;</a:t>
            </a:r>
            <a:r>
              <a:rPr lang="tr-TR" dirty="0" err="1" smtClean="0">
                <a:hlinkClick r:id="rId9"/>
              </a:rPr>
              <a:t>type</a:t>
            </a:r>
            <a:r>
              <a:rPr lang="tr-TR" dirty="0" smtClean="0">
                <a:hlinkClick r:id="rId9"/>
              </a:rPr>
              <a:t>=</a:t>
            </a:r>
            <a:r>
              <a:rPr lang="tr-TR" dirty="0" err="1" smtClean="0">
                <a:hlinkClick r:id="rId9"/>
              </a:rPr>
              <a:t>allItems</a:t>
            </a:r>
            <a:r>
              <a:rPr lang="tr-TR" dirty="0" smtClean="0">
                <a:hlinkClick r:id="rId9"/>
              </a:rPr>
              <a:t>&amp;</a:t>
            </a:r>
            <a:r>
              <a:rPr lang="tr-TR" dirty="0" err="1" smtClean="0">
                <a:hlinkClick r:id="rId9"/>
              </a:rPr>
              <a:t>grade</a:t>
            </a:r>
            <a:r>
              <a:rPr lang="tr-TR" dirty="0" smtClean="0">
                <a:hlinkClick r:id="rId9"/>
              </a:rPr>
              <a:t>=7&amp;</a:t>
            </a:r>
            <a:r>
              <a:rPr lang="tr-TR" dirty="0" err="1" smtClean="0">
                <a:hlinkClick r:id="rId9"/>
              </a:rPr>
              <a:t>forTeacher</a:t>
            </a:r>
            <a:r>
              <a:rPr lang="tr-TR" dirty="0" smtClean="0">
                <a:hlinkClick r:id="rId9"/>
              </a:rPr>
              <a:t>=</a:t>
            </a:r>
            <a:r>
              <a:rPr lang="tr-TR" dirty="0" err="1" smtClean="0">
                <a:hlinkClick r:id="rId9"/>
              </a:rPr>
              <a:t>false</a:t>
            </a:r>
            <a:r>
              <a:rPr lang="tr-TR" dirty="0" smtClean="0">
                <a:hlinkClick r:id="rId9"/>
              </a:rPr>
              <a:t>&amp;</a:t>
            </a:r>
            <a:r>
              <a:rPr lang="tr-TR" dirty="0" err="1" smtClean="0">
                <a:hlinkClick r:id="rId9"/>
              </a:rPr>
              <a:t>page</a:t>
            </a:r>
            <a:r>
              <a:rPr lang="tr-TR" dirty="0" smtClean="0">
                <a:hlinkClick r:id="rId9"/>
              </a:rPr>
              <a:t>=1</a:t>
            </a:r>
            <a:endParaRPr lang="tr-TR" dirty="0" smtClean="0"/>
          </a:p>
          <a:p>
            <a:r>
              <a:rPr lang="tr-TR" dirty="0" smtClean="0">
                <a:hlinkClick r:id="rId10"/>
              </a:rPr>
              <a:t>http://learnenglish.britishcouncil.org/en/english-grammar/pronouns/personal-pronouns</a:t>
            </a:r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http://learnenglish.britishcouncil.org/en/how/how-understand-difference-between-uk-and-great-britain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51</a:t>
            </a:fld>
            <a:endParaRPr lang="tr-TR"/>
          </a:p>
        </p:txBody>
      </p:sp>
      <p:sp>
        <p:nvSpPr>
          <p:cNvPr id="5" name="4 Metin kutusu"/>
          <p:cNvSpPr txBox="1"/>
          <p:nvPr/>
        </p:nvSpPr>
        <p:spPr>
          <a:xfrm>
            <a:off x="2981234" y="6488668"/>
            <a:ext cx="9636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https://www.facebook.com/groups/semdinlifatihprojesi/</a:t>
            </a:r>
            <a:endParaRPr lang="tr-TR" dirty="0"/>
          </a:p>
        </p:txBody>
      </p:sp>
      <p:pic>
        <p:nvPicPr>
          <p:cNvPr id="6" name="5 Resim" descr="eba-logo_512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859313" y="-638631"/>
            <a:ext cx="2888343" cy="28883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2340429" y="0"/>
            <a:ext cx="9851571" cy="4452257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</a:rPr>
              <a:t>HAZIRLAYAN: </a:t>
            </a:r>
            <a:r>
              <a:rPr lang="tr-TR" sz="4000" dirty="0" smtClean="0">
                <a:solidFill>
                  <a:schemeClr val="tx1"/>
                </a:solidFill>
              </a:rPr>
              <a:t>Kadir ÖZKAN</a:t>
            </a:r>
            <a:br>
              <a:rPr lang="tr-TR" sz="4000" dirty="0" smtClean="0">
                <a:solidFill>
                  <a:schemeClr val="tx1"/>
                </a:solidFill>
              </a:rPr>
            </a:br>
            <a:r>
              <a:rPr lang="tr-TR" sz="4000" dirty="0" smtClean="0">
                <a:solidFill>
                  <a:schemeClr val="tx1"/>
                </a:solidFill>
              </a:rPr>
              <a:t>						</a:t>
            </a:r>
            <a:r>
              <a:rPr lang="tr-TR" sz="4000" dirty="0" smtClean="0">
                <a:solidFill>
                  <a:schemeClr val="tx2"/>
                </a:solidFill>
              </a:rPr>
              <a:t/>
            </a:r>
            <a:br>
              <a:rPr lang="tr-TR" sz="4000" dirty="0" smtClean="0">
                <a:solidFill>
                  <a:schemeClr val="tx2"/>
                </a:solidFill>
              </a:rPr>
            </a:br>
            <a:endParaRPr lang="tr-TR" sz="4000" dirty="0">
              <a:solidFill>
                <a:schemeClr val="tx2"/>
              </a:solidFill>
            </a:endParaRP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52</a:t>
            </a:fld>
            <a:endParaRPr lang="tr-TR"/>
          </a:p>
        </p:txBody>
      </p:sp>
      <p:sp>
        <p:nvSpPr>
          <p:cNvPr id="4" name="3 Metin kutusu"/>
          <p:cNvSpPr txBox="1"/>
          <p:nvPr/>
        </p:nvSpPr>
        <p:spPr>
          <a:xfrm>
            <a:off x="3146474" y="5473005"/>
            <a:ext cx="904552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/>
              <a:t>Bilgi, iki çeşittir; bir </a:t>
            </a:r>
            <a:r>
              <a:rPr lang="tr-TR" sz="2400" b="1" dirty="0" smtClean="0">
                <a:solidFill>
                  <a:srgbClr val="FF0000"/>
                </a:solidFill>
              </a:rPr>
              <a:t>konuyu bilmek</a:t>
            </a:r>
            <a:r>
              <a:rPr lang="tr-TR" sz="2400" b="1" dirty="0" smtClean="0"/>
              <a:t>, o konuyu </a:t>
            </a:r>
            <a:r>
              <a:rPr lang="tr-TR" sz="2400" b="1" dirty="0" smtClean="0">
                <a:solidFill>
                  <a:srgbClr val="FF0000"/>
                </a:solidFill>
              </a:rPr>
              <a:t>nereden öğreneceğini bilmek</a:t>
            </a:r>
            <a:r>
              <a:rPr lang="tr-TR" sz="2400" b="1" dirty="0" smtClean="0"/>
              <a:t>. </a:t>
            </a:r>
            <a:endParaRPr lang="tr-TR" sz="2400" dirty="0" smtClean="0"/>
          </a:p>
          <a:p>
            <a:r>
              <a:rPr lang="tr-TR" b="1" dirty="0" smtClean="0"/>
              <a:t>                                                                                                     SAMUEL JOHNSON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4121725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5656948"/>
          </a:xfrm>
        </p:spPr>
        <p:txBody>
          <a:bodyPr>
            <a:normAutofit/>
          </a:bodyPr>
          <a:lstStyle/>
          <a:p>
            <a:r>
              <a:rPr lang="tr-TR" sz="4000" dirty="0"/>
              <a:t> </a:t>
            </a:r>
            <a:r>
              <a:rPr lang="tr-TR" sz="4000" dirty="0" err="1" smtClean="0"/>
              <a:t>DynEd</a:t>
            </a:r>
            <a:r>
              <a:rPr lang="tr-TR" sz="4000" dirty="0" smtClean="0"/>
              <a:t>, Eğitim </a:t>
            </a:r>
            <a:r>
              <a:rPr lang="tr-TR" sz="4000" dirty="0"/>
              <a:t>sürecini etkili kılmak ve mükemmelleştirmek amacı ile, öğrencilerin </a:t>
            </a:r>
            <a:r>
              <a:rPr lang="tr-TR" sz="4000" dirty="0" smtClean="0"/>
              <a:t/>
            </a:r>
            <a:br>
              <a:rPr lang="tr-TR" sz="4000" dirty="0" smtClean="0"/>
            </a:br>
            <a:r>
              <a:rPr lang="tr-TR" sz="4000" dirty="0" smtClean="0"/>
              <a:t>- </a:t>
            </a:r>
            <a:r>
              <a:rPr lang="tr-TR" sz="4000" dirty="0"/>
              <a:t>çevrimiçi veya çevrim dışı - bilgisayar üzerinde kendi kendilerine çalışmalarına ve bunun </a:t>
            </a:r>
            <a:r>
              <a:rPr lang="tr-TR" sz="4000" dirty="0" smtClean="0"/>
              <a:t>yanı sıra </a:t>
            </a:r>
            <a:r>
              <a:rPr lang="tr-TR" sz="4000" dirty="0"/>
              <a:t>sınıfta da eğitmen destekli çalışma yapmalarına olanak sağlayacak şekilde tasarlanmıştır.</a:t>
            </a:r>
          </a:p>
        </p:txBody>
      </p:sp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57843210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2188029"/>
          </a:xfrm>
        </p:spPr>
        <p:txBody>
          <a:bodyPr>
            <a:normAutofit fontScale="90000"/>
          </a:bodyPr>
          <a:lstStyle/>
          <a:p>
            <a:r>
              <a:rPr lang="tr-TR" dirty="0"/>
              <a:t> </a:t>
            </a:r>
            <a:r>
              <a:rPr lang="tr-TR" b="1" dirty="0" err="1" smtClean="0">
                <a:solidFill>
                  <a:srgbClr val="FF0000"/>
                </a:solidFill>
              </a:rPr>
              <a:t>DynEd</a:t>
            </a:r>
            <a:r>
              <a:rPr lang="tr-TR" b="1" dirty="0" smtClean="0">
                <a:solidFill>
                  <a:srgbClr val="FF0000"/>
                </a:solidFill>
              </a:rPr>
              <a:t> Programının Özellikleri</a:t>
            </a:r>
            <a:r>
              <a:rPr lang="tr-TR" sz="1400" dirty="0" smtClean="0"/>
              <a:t/>
            </a:r>
            <a:br>
              <a:rPr lang="tr-TR" sz="1400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err="1" smtClean="0"/>
              <a:t>Dyned</a:t>
            </a:r>
            <a:r>
              <a:rPr lang="tr-TR" dirty="0" smtClean="0"/>
              <a:t> görsel, işitsel ve kontrol edilebilir bir eğitim programıdır.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2780" b="11324"/>
          <a:stretch/>
        </p:blipFill>
        <p:spPr>
          <a:xfrm>
            <a:off x="3761691" y="3254830"/>
            <a:ext cx="5708879" cy="3603170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7132602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676401" y="1"/>
            <a:ext cx="9828212" cy="650965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/>
              <a:t/>
            </a:r>
            <a:br>
              <a:rPr lang="tr-TR" dirty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sz="3300" dirty="0" smtClean="0"/>
              <a:t>Bilimsel </a:t>
            </a:r>
            <a:r>
              <a:rPr lang="tr-TR" sz="3300" dirty="0"/>
              <a:t>araştırmalara dayalı ve teknoloji destekli çözümleri, dört dil becerisini dengeli olarak birlikte geliştirmesi özelliği ile İngilizce Dil Eğitimi'nde önemli bir ilerleme sağlamıştır.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26" y="76201"/>
            <a:ext cx="5299302" cy="4049486"/>
          </a:xfrm>
          <a:prstGeom prst="rect">
            <a:avLst/>
          </a:prstGeom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345802165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7400" y="740229"/>
            <a:ext cx="9775371" cy="3117040"/>
          </a:xfrm>
        </p:spPr>
        <p:txBody>
          <a:bodyPr>
            <a:normAutofit fontScale="90000"/>
          </a:bodyPr>
          <a:lstStyle/>
          <a:p>
            <a:r>
              <a:rPr lang="tr-TR" dirty="0" err="1"/>
              <a:t>DynEd</a:t>
            </a:r>
            <a:r>
              <a:rPr lang="tr-TR" dirty="0"/>
              <a:t> yazılımları gelişmiş Ses Tanıma teknolojisi kullanarak öğrencilerin en kısa zamanda dilde akıcılığa ulaşmalarına yardımcı olur.</a:t>
            </a:r>
            <a:br>
              <a:rPr lang="tr-TR" dirty="0"/>
            </a:b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119" y="4490232"/>
            <a:ext cx="1823735" cy="80722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202" y="3682533"/>
            <a:ext cx="1952625" cy="1952625"/>
          </a:xfrm>
          <a:prstGeom prst="rect">
            <a:avLst/>
          </a:prstGeom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5A2-25FA-407E-AC33-D55686338853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203037756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Duman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1070</TotalTime>
  <Words>770</Words>
  <Application>Microsoft Office PowerPoint</Application>
  <PresentationFormat>Özel</PresentationFormat>
  <Paragraphs>123</Paragraphs>
  <Slides>52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52</vt:i4>
      </vt:variant>
    </vt:vector>
  </HeadingPairs>
  <TitlesOfParts>
    <vt:vector size="53" baseType="lpstr">
      <vt:lpstr>Duman</vt:lpstr>
      <vt:lpstr>  DYNED NEDİR, NASIL KURULUR? </vt:lpstr>
      <vt:lpstr>    DYNED Dynamic ve Education (Dinamik ve Eğitim) kelimelerinin bir araya getirilerek yazılmasından oluşmakta ve Dinamik Eğitim anlamına gelen İngilizce Dil Eğitim sistemidir. </vt:lpstr>
      <vt:lpstr>İngilizce dil eğitiminde uzmanlaşmış olan DynEd, teknolojiyi en etkin biçimde kullanan bir tasarım ürünüdür. </vt:lpstr>
      <vt:lpstr>Farklı yaş grupları, düzeyler ve ihtiyaçlar için ayrı ayrı özel olarak hazırlanmış 15 farklı yazılımdan oluşan DynEd içeriği en geniş İngilizce öğrenme sistemidir. Bu eğitim yazılımlarının 4 tanesi (First English, English For Success, Teacher Training ve Placement Tests) okullarımızda kullanıma sunulmuştur.</vt:lpstr>
      <vt:lpstr>2008-2009 Eğitim Öğretim Yılından itibaren tüm resmi ilköğretim kurumlarının 4,5,6,7 ve 8’inci sınıflarında uygulanan Dyned İngilizce Dil Eğitim Sistemi 2014 -2015 Eğitim Öğretim yılından itibaren lise 9,10,11 ve 12’inci sınıf öğrencilerinin de kullanımına sunulmuştur.          Ayrıca sistemde English for Success yazılımında var olan 7 üniteye 9 yeni ünite eklenmiş, öğrencilerin başlama seviyelerinin belirlenmesi amacıyla ‘Placement Test’ modülü , öğretmenlerin kullanımına yönelik ‘Teacher Training’ ve tablet bilgisayarlarda kullanılması için android yazılımı sisteme ilave edilmiştir. </vt:lpstr>
      <vt:lpstr> DynEd, Eğitim sürecini etkili kılmak ve mükemmelleştirmek amacı ile, öğrencilerin  - çevrimiçi veya çevrim dışı - bilgisayar üzerinde kendi kendilerine çalışmalarına ve bunun yanı sıra sınıfta da eğitmen destekli çalışma yapmalarına olanak sağlayacak şekilde tasarlanmıştır.</vt:lpstr>
      <vt:lpstr> DynEd Programının Özellikleri  Dyned görsel, işitsel ve kontrol edilebilir bir eğitim programıdır.</vt:lpstr>
      <vt:lpstr>         Bilimsel araştırmalara dayalı ve teknoloji destekli çözümleri, dört dil becerisini dengeli olarak birlikte geliştirmesi özelliği ile İngilizce Dil Eğitimi'nde önemli bir ilerleme sağlamıştır.</vt:lpstr>
      <vt:lpstr>DynEd yazılımları gelişmiş Ses Tanıma teknolojisi kullanarak öğrencilerin en kısa zamanda dilde akıcılığa ulaşmalarına yardımcı olur. </vt:lpstr>
      <vt:lpstr>Etkili tekrar ve pratik yapmak dil eğitiminin en önemli parçalarıdır. DynEd sınıf içinde ve aynı zamanda sınıf dışında bu pratiğin yapılmasını sağlar, kontrol eder ve yönlendirir.</vt:lpstr>
      <vt:lpstr> DynEd Eğitim Yazılımlarının DVD Üzerinden Bilgisayara Kurulumu   </vt:lpstr>
      <vt:lpstr>“DynEd Kurulum DVD”sini bilgisayarınıza takın ve alttaki ekranın gözükmesini bekleyin.      </vt:lpstr>
      <vt:lpstr>“Setup.exe çalıştır” bölümünü tıklayarak alttaki ekrana ulaşabilirsiniz.    </vt:lpstr>
      <vt:lpstr>Daha sonra karşınıza gelen ekranlarda gerekli bölümleri onaylayarak devam edin.    </vt:lpstr>
      <vt:lpstr>Slayt 15</vt:lpstr>
      <vt:lpstr>Slayt 16</vt:lpstr>
      <vt:lpstr>Slayt 17</vt:lpstr>
      <vt:lpstr>Slayt 18</vt:lpstr>
      <vt:lpstr>DynEd yazılımını yüklediğiniz sırada daha yeni bir sürüm varsa alttaki ekran görüntülenecektir.     </vt:lpstr>
      <vt:lpstr>Kurduğunuz yazılımların daha yeni sürümleri varsa bu yazılımlar sol taraflarında (***) işaretleri ile belirtilecektir.    </vt:lpstr>
      <vt:lpstr>Kurulumun tamamlanması ile birlikte bilgisayarınızın masaüstüne “DynEd Courseware ve Records Manager” kısayol simgeleri kopyalanmış olacaktır.    </vt:lpstr>
      <vt:lpstr>EBA DYNED  BİLGİ GÜNCELLEME EKRANI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Açılan sekmelerden Öğrenci Adlarını Dışarı Aktarma linkini tıklıyoruz.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DynEd Yönetim Yazılımı RECORDS MANAGER </vt:lpstr>
      <vt:lpstr>DynEd Dil Eğitim Sistemindeki Yenilikler  Nelerdir?</vt:lpstr>
      <vt:lpstr>Slayt 49</vt:lpstr>
      <vt:lpstr>TEŞEKKÜRLER   ArKADAŞLAR</vt:lpstr>
      <vt:lpstr>Slayt 51</vt:lpstr>
      <vt:lpstr>HAZIRLAYAN: Kadir ÖZKAN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DYNED NEDİR?</dc:title>
  <dc:creator>dyned1</dc:creator>
  <cp:lastModifiedBy>Kadir Özkan</cp:lastModifiedBy>
  <cp:revision>107</cp:revision>
  <dcterms:created xsi:type="dcterms:W3CDTF">2014-10-27T08:22:50Z</dcterms:created>
  <dcterms:modified xsi:type="dcterms:W3CDTF">2015-03-26T22:32:13Z</dcterms:modified>
</cp:coreProperties>
</file>